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9"/>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Segment A Heavy" charset="1" panose="00000A00000000000000"/>
      <p:regular r:id="rId32"/>
    </p:embeddedFont>
    <p:embeddedFont>
      <p:font typeface="Montserrat" charset="1" panose="00000500000000000000"/>
      <p:regular r:id="rId33"/>
    </p:embeddedFont>
    <p:embeddedFont>
      <p:font typeface="Canva Sans" charset="1" panose="020B0503030501040103"/>
      <p:regular r:id="rId34"/>
    </p:embeddedFont>
    <p:embeddedFont>
      <p:font typeface="Montserrat Bold" charset="1" panose="00000800000000000000"/>
      <p:regular r:id="rId36"/>
    </p:embeddedFont>
    <p:embeddedFont>
      <p:font typeface="Montserrat Heavy" charset="1" panose="00000A00000000000000"/>
      <p:regular r:id="rId38"/>
    </p:embeddedFont>
    <p:embeddedFont>
      <p:font typeface="Segment A Bold" charset="1" panose="00000800000000000000"/>
      <p:regular r:id="rId40"/>
    </p:embeddedFont>
    <p:embeddedFont>
      <p:font typeface="Canva Sans Bold" charset="1" panose="020B0803030501040103"/>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notesMasters/notesMaster1.xml" Type="http://schemas.openxmlformats.org/officeDocument/2006/relationships/notesMaster"/><Relationship Id="rId3" Target="viewProps.xml" Type="http://schemas.openxmlformats.org/officeDocument/2006/relationships/viewProps"/><Relationship Id="rId30" Target="theme/theme2.xml" Type="http://schemas.openxmlformats.org/officeDocument/2006/relationships/theme"/><Relationship Id="rId31" Target="notesSlides/notesSlide1.xml" Type="http://schemas.openxmlformats.org/officeDocument/2006/relationships/notesSlide"/><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notesSlides/notesSlide2.xml" Type="http://schemas.openxmlformats.org/officeDocument/2006/relationships/notesSlide"/><Relationship Id="rId36" Target="fonts/font36.fntdata" Type="http://schemas.openxmlformats.org/officeDocument/2006/relationships/font"/><Relationship Id="rId37" Target="notesSlides/notesSlide3.xml" Type="http://schemas.openxmlformats.org/officeDocument/2006/relationships/notesSlide"/><Relationship Id="rId38" Target="fonts/font38.fntdata" Type="http://schemas.openxmlformats.org/officeDocument/2006/relationships/font"/><Relationship Id="rId39" Target="notesSlides/notesSlide4.xml" Type="http://schemas.openxmlformats.org/officeDocument/2006/relationships/notesSlide"/><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bonjour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goal of this project is to analyze the key factors that contribute to a player's success in tennis matches, using data from the ATP (Association of Tennis Professionals) Men's Tour in 2022, 2023 and 2024. </a:t>
            </a:r>
          </a:p>
          <a:p>
            <a:r>
              <a:rPr lang="en-US"/>
              <a:t/>
            </a:r>
          </a:p>
          <a:p>
            <a:r>
              <a:rPr lang="en-US"/>
              <a:t>The dataset contains information on over 2,000 matches played during this period, including details on the players, the surface of the court, the score of the match, and various statistics related to serving and returning.</a:t>
            </a:r>
          </a:p>
          <a:p>
            <a:r>
              <a:rPr lang="en-US"/>
              <a:t>The analysis will focus on identifying the most important factors that influence a player's chances of winning a match, and on understanding how these factors vary across different contexts (e.g., surface of the court, level of the tournament, etc.). </a:t>
            </a:r>
          </a:p>
          <a:p>
            <a:r>
              <a:rPr lang="en-US"/>
              <a:t/>
            </a:r>
          </a:p>
          <a:p>
            <a:r>
              <a:rPr lang="en-US"/>
              <a:t>The results of the analysis will be used to provide insights to tennis players, coaches, and tournament organizers, with the aim of improving performance and optimizing tournament scheduling.</a:t>
            </a:r>
          </a:p>
          <a:p>
            <a:r>
              <a:rPr lang="en-US"/>
              <a:t>The research question for this project is: "Which factors have the greatest impact on a player's chances of winning a match in tennis, and how do these factors vary across different contexts?" The expected outcomes of the project are a set of insights into the key factors that contribute to match success, and a better understanding of how these factors vary across different contexts. These insights will be presented in the form of data visualizations and statistical analyses, and will be discussed in the context of their practical implications for tennis players, coaches, and tournament organizers.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Data cleaning and preprocessing.</a:t>
            </a:r>
          </a:p>
          <a:p>
            <a:r>
              <a:rPr lang="en-US"/>
              <a:t/>
            </a:r>
          </a:p>
          <a:p>
            <a:r>
              <a:rPr lang="en-US"/>
              <a:t>Descriptive statistics and visualizations to understand the distribution and relationships between variables.</a:t>
            </a:r>
          </a:p>
          <a:p>
            <a:r>
              <a:rPr lang="en-US"/>
              <a:t/>
            </a:r>
          </a:p>
          <a:p>
            <a:r>
              <a:rPr lang="en-US"/>
              <a:t>Identification of any potential issues or areas for further investigation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Serve Percentage:</a:t>
            </a:r>
          </a:p>
          <a:p>
            <a:r>
              <a:rPr lang="en-US"/>
              <a:t>Winner Serve Percentage (w_serve_pct): The percentage of first serves won by the winner.</a:t>
            </a:r>
          </a:p>
          <a:p>
            <a:r>
              <a:rPr lang="en-US"/>
              <a:t/>
            </a:r>
          </a:p>
          <a:p>
            <a:r>
              <a:rPr lang="en-US"/>
              <a:t>Loser Serve Percentage (l_serve_pct): The percentage of first serves won by the loser.</a:t>
            </a:r>
          </a:p>
          <a:p>
            <a:r>
              <a:rPr lang="en-US"/>
              <a:t/>
            </a:r>
          </a:p>
          <a:p>
            <a:r>
              <a:rPr lang="en-US"/>
              <a:t>Serve Percentage Difference (serve_pct_diff): The difference in serve percentage between the winner and the loser.</a:t>
            </a:r>
          </a:p>
          <a:p>
            <a:r>
              <a:rPr lang="en-US"/>
              <a:t/>
            </a:r>
          </a:p>
          <a:p>
            <a:r>
              <a:rPr lang="en-US"/>
              <a:t>Return Percentage:</a:t>
            </a:r>
          </a:p>
          <a:p>
            <a:r>
              <a:rPr lang="en-US"/>
              <a:t>Winner Return Percentage (w_return_pct): The percentage of return points won by the winner.</a:t>
            </a:r>
          </a:p>
          <a:p>
            <a:r>
              <a:rPr lang="en-US"/>
              <a:t/>
            </a:r>
          </a:p>
          <a:p>
            <a:r>
              <a:rPr lang="en-US"/>
              <a:t>Loser Return Percentage (l_return_pct): The percentage of return points won by the loser.</a:t>
            </a:r>
          </a:p>
          <a:p>
            <a:r>
              <a:rPr lang="en-US"/>
              <a:t/>
            </a:r>
          </a:p>
          <a:p>
            <a:r>
              <a:rPr lang="en-US"/>
              <a:t>Return Percentage Difference (return_pct_diff): The difference in return percentage between the winner and the loser.</a:t>
            </a:r>
          </a:p>
          <a:p>
            <a:r>
              <a:rPr lang="en-US"/>
              <a:t>Aces and Double Faults:</a:t>
            </a:r>
          </a:p>
          <a:p>
            <a:r>
              <a:rPr lang="en-US"/>
              <a:t>Winner Aces (w_ace): The number of aces served by the winner.</a:t>
            </a:r>
          </a:p>
          <a:p>
            <a:r>
              <a:rPr lang="en-US"/>
              <a:t>Loser Aces (l_ace): The number of aces served by the loser.</a:t>
            </a:r>
          </a:p>
          <a:p>
            <a:r>
              <a:rPr lang="en-US"/>
              <a:t>Winner Double Faults (w_df): The number of double faults committed by the winner.</a:t>
            </a:r>
          </a:p>
          <a:p>
            <a:r>
              <a:rPr lang="en-US"/>
              <a:t>Loser Double Faults (l_df): The number of double faults committed by the loser.</a:t>
            </a:r>
          </a:p>
          <a:p>
            <a:r>
              <a:rPr lang="en-US"/>
              <a:t>Ranking:</a:t>
            </a:r>
          </a:p>
          <a:p>
            <a:r>
              <a:rPr lang="en-US"/>
              <a:t>Winner Rank (winner_rank): The ranking of the winner at the time of the match.</a:t>
            </a:r>
          </a:p>
          <a:p>
            <a:r>
              <a:rPr lang="en-US"/>
              <a:t>Loser Rank (loser_rank): The ranking of the loser at the time of the match.</a:t>
            </a:r>
          </a:p>
          <a:p>
            <a:r>
              <a:rPr lang="en-US"/>
              <a:t>Rank Difference (rank_diff): The difference in ranking between the winner and the loser.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5.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6.jpeg" Type="http://schemas.openxmlformats.org/officeDocument/2006/relationships/image"/><Relationship Id="rId5" Target="../media/image17.jpeg" Type="http://schemas.openxmlformats.org/officeDocument/2006/relationships/image"/><Relationship Id="rId6" Target="../media/image18.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9.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0.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1.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3.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4.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6.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391A4"/>
        </a:solidFill>
      </p:bgPr>
    </p:bg>
    <p:spTree>
      <p:nvGrpSpPr>
        <p:cNvPr id="1" name=""/>
        <p:cNvGrpSpPr/>
        <p:nvPr/>
      </p:nvGrpSpPr>
      <p:grpSpPr>
        <a:xfrm>
          <a:off x="0" y="0"/>
          <a:ext cx="0" cy="0"/>
          <a:chOff x="0" y="0"/>
          <a:chExt cx="0" cy="0"/>
        </a:xfrm>
      </p:grpSpPr>
      <p:grpSp>
        <p:nvGrpSpPr>
          <p:cNvPr name="Group 2" id="2"/>
          <p:cNvGrpSpPr/>
          <p:nvPr/>
        </p:nvGrpSpPr>
        <p:grpSpPr>
          <a:xfrm rot="0">
            <a:off x="7949196" y="0"/>
            <a:ext cx="9109980" cy="10287000"/>
            <a:chOff x="0" y="0"/>
            <a:chExt cx="12146640" cy="13716000"/>
          </a:xfrm>
        </p:grpSpPr>
        <p:pic>
          <p:nvPicPr>
            <p:cNvPr name="Picture 3" id="3"/>
            <p:cNvPicPr>
              <a:picLocks noChangeAspect="true"/>
            </p:cNvPicPr>
            <p:nvPr/>
          </p:nvPicPr>
          <p:blipFill>
            <a:blip r:embed="rId3"/>
            <a:srcRect l="0" t="12383" r="0" b="12383"/>
            <a:stretch>
              <a:fillRect/>
            </a:stretch>
          </p:blipFill>
          <p:spPr>
            <a:xfrm flipH="false" flipV="false">
              <a:off x="0" y="0"/>
              <a:ext cx="12146640" cy="13716000"/>
            </a:xfrm>
            <a:prstGeom prst="rect">
              <a:avLst/>
            </a:prstGeom>
          </p:spPr>
        </p:pic>
      </p:grpSp>
      <p:grpSp>
        <p:nvGrpSpPr>
          <p:cNvPr name="Group 4" id="4"/>
          <p:cNvGrpSpPr/>
          <p:nvPr/>
        </p:nvGrpSpPr>
        <p:grpSpPr>
          <a:xfrm rot="-10800000">
            <a:off x="17059176" y="0"/>
            <a:ext cx="1228824" cy="10287000"/>
            <a:chOff x="0" y="0"/>
            <a:chExt cx="323641" cy="2709333"/>
          </a:xfrm>
        </p:grpSpPr>
        <p:sp>
          <p:nvSpPr>
            <p:cNvPr name="Freeform 5" id="5"/>
            <p:cNvSpPr/>
            <p:nvPr/>
          </p:nvSpPr>
          <p:spPr>
            <a:xfrm flipH="false" flipV="false" rot="0">
              <a:off x="0" y="0"/>
              <a:ext cx="323641" cy="2709333"/>
            </a:xfrm>
            <a:custGeom>
              <a:avLst/>
              <a:gdLst/>
              <a:ahLst/>
              <a:cxnLst/>
              <a:rect r="r" b="b" t="t" l="l"/>
              <a:pathLst>
                <a:path h="2709333" w="323641">
                  <a:moveTo>
                    <a:pt x="0" y="0"/>
                  </a:moveTo>
                  <a:lnTo>
                    <a:pt x="323641" y="0"/>
                  </a:lnTo>
                  <a:lnTo>
                    <a:pt x="323641" y="2709333"/>
                  </a:lnTo>
                  <a:lnTo>
                    <a:pt x="0" y="2709333"/>
                  </a:lnTo>
                  <a:close/>
                </a:path>
              </a:pathLst>
            </a:custGeom>
            <a:solidFill>
              <a:srgbClr val="FD7227"/>
            </a:solidFill>
          </p:spPr>
        </p:sp>
        <p:sp>
          <p:nvSpPr>
            <p:cNvPr name="TextBox 6" id="6"/>
            <p:cNvSpPr txBox="true"/>
            <p:nvPr/>
          </p:nvSpPr>
          <p:spPr>
            <a:xfrm>
              <a:off x="0" y="-38100"/>
              <a:ext cx="323641" cy="2747433"/>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746979" y="48030"/>
            <a:ext cx="6792484" cy="9781576"/>
          </a:xfrm>
          <a:prstGeom prst="rect">
            <a:avLst/>
          </a:prstGeom>
        </p:spPr>
        <p:txBody>
          <a:bodyPr anchor="t" rtlCol="false" tIns="0" lIns="0" bIns="0" rIns="0">
            <a:spAutoFit/>
          </a:bodyPr>
          <a:lstStyle/>
          <a:p>
            <a:pPr algn="l">
              <a:lnSpc>
                <a:spcPts val="24783"/>
              </a:lnSpc>
            </a:pPr>
            <a:r>
              <a:rPr lang="en-US" sz="29503" b="true">
                <a:solidFill>
                  <a:srgbClr val="FFDE59"/>
                </a:solidFill>
                <a:latin typeface="Segment A Heavy"/>
                <a:ea typeface="Segment A Heavy"/>
                <a:cs typeface="Segment A Heavy"/>
                <a:sym typeface="Segment A Heavy"/>
              </a:rPr>
              <a:t>TENNIS DATA  </a:t>
            </a:r>
          </a:p>
          <a:p>
            <a:pPr algn="l">
              <a:lnSpc>
                <a:spcPts val="24783"/>
              </a:lnSpc>
            </a:pPr>
            <a:r>
              <a:rPr lang="en-US" b="true" sz="29503">
                <a:solidFill>
                  <a:srgbClr val="FFDE59"/>
                </a:solidFill>
                <a:latin typeface="Segment A Heavy"/>
                <a:ea typeface="Segment A Heavy"/>
                <a:cs typeface="Segment A Heavy"/>
                <a:sym typeface="Segment A Heavy"/>
              </a:rPr>
              <a:t>ANALYTICS</a:t>
            </a:r>
          </a:p>
        </p:txBody>
      </p:sp>
      <p:sp>
        <p:nvSpPr>
          <p:cNvPr name="TextBox 8" id="8"/>
          <p:cNvSpPr txBox="true"/>
          <p:nvPr/>
        </p:nvSpPr>
        <p:spPr>
          <a:xfrm rot="5400000">
            <a:off x="16581490" y="4936606"/>
            <a:ext cx="2237075" cy="413787"/>
          </a:xfrm>
          <a:prstGeom prst="rect">
            <a:avLst/>
          </a:prstGeom>
        </p:spPr>
        <p:txBody>
          <a:bodyPr anchor="t" rtlCol="false" tIns="0" lIns="0" bIns="0" rIns="0">
            <a:spAutoFit/>
          </a:bodyPr>
          <a:lstStyle/>
          <a:p>
            <a:pPr algn="ctr">
              <a:lnSpc>
                <a:spcPts val="3442"/>
              </a:lnSpc>
            </a:pPr>
            <a:r>
              <a:rPr lang="en-US" sz="2459">
                <a:solidFill>
                  <a:srgbClr val="FFDE59"/>
                </a:solidFill>
                <a:latin typeface="Montserrat"/>
                <a:ea typeface="Montserrat"/>
                <a:cs typeface="Montserrat"/>
                <a:sym typeface="Montserrat"/>
              </a:rPr>
              <a:t>Presentation</a:t>
            </a:r>
          </a:p>
        </p:txBody>
      </p:sp>
      <p:sp>
        <p:nvSpPr>
          <p:cNvPr name="TextBox 9" id="9"/>
          <p:cNvSpPr txBox="true"/>
          <p:nvPr/>
        </p:nvSpPr>
        <p:spPr>
          <a:xfrm rot="0">
            <a:off x="14765346" y="705167"/>
            <a:ext cx="1537097" cy="580390"/>
          </a:xfrm>
          <a:prstGeom prst="rect">
            <a:avLst/>
          </a:prstGeom>
        </p:spPr>
        <p:txBody>
          <a:bodyPr anchor="t" rtlCol="false" tIns="0" lIns="0" bIns="0" rIns="0">
            <a:spAutoFit/>
          </a:bodyPr>
          <a:lstStyle/>
          <a:p>
            <a:pPr algn="ctr">
              <a:lnSpc>
                <a:spcPts val="4759"/>
              </a:lnSpc>
            </a:pPr>
            <a:r>
              <a:rPr lang="en-US" sz="3399">
                <a:solidFill>
                  <a:srgbClr val="FFDE59"/>
                </a:solidFill>
                <a:latin typeface="Canva Sans"/>
                <a:ea typeface="Canva Sans"/>
                <a:cs typeface="Canva Sans"/>
                <a:sym typeface="Canva Sans"/>
              </a:rPr>
              <a:t>Manuel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20745652" cy="10287000"/>
            <a:chOff x="0" y="0"/>
            <a:chExt cx="27660869" cy="13716000"/>
          </a:xfrm>
        </p:grpSpPr>
        <p:pic>
          <p:nvPicPr>
            <p:cNvPr name="Picture 3" id="3"/>
            <p:cNvPicPr>
              <a:picLocks noChangeAspect="true"/>
            </p:cNvPicPr>
            <p:nvPr/>
          </p:nvPicPr>
          <p:blipFill>
            <a:blip r:embed="rId2"/>
            <a:srcRect l="0" t="50" r="0" b="50"/>
            <a:stretch>
              <a:fillRect/>
            </a:stretch>
          </p:blipFill>
          <p:spPr>
            <a:xfrm flipH="false" flipV="false">
              <a:off x="0" y="0"/>
              <a:ext cx="27660869" cy="13716000"/>
            </a:xfrm>
            <a:prstGeom prst="rect">
              <a:avLst/>
            </a:prstGeom>
          </p:spPr>
        </p:pic>
      </p:grpSp>
      <p:sp>
        <p:nvSpPr>
          <p:cNvPr name="TextBox 4" id="4"/>
          <p:cNvSpPr txBox="true"/>
          <p:nvPr/>
        </p:nvSpPr>
        <p:spPr>
          <a:xfrm rot="0">
            <a:off x="12228569" y="-155470"/>
            <a:ext cx="5792167" cy="1176309"/>
          </a:xfrm>
          <a:prstGeom prst="rect">
            <a:avLst/>
          </a:prstGeom>
        </p:spPr>
        <p:txBody>
          <a:bodyPr anchor="t" rtlCol="false" tIns="0" lIns="0" bIns="0" rIns="0">
            <a:spAutoFit/>
          </a:bodyPr>
          <a:lstStyle/>
          <a:p>
            <a:pPr algn="l">
              <a:lnSpc>
                <a:spcPts val="8311"/>
              </a:lnSpc>
            </a:pPr>
            <a:r>
              <a:rPr lang="en-US" b="true" sz="9895">
                <a:solidFill>
                  <a:srgbClr val="FFDE59"/>
                </a:solidFill>
                <a:latin typeface="Segment A Bold"/>
                <a:ea typeface="Segment A Bold"/>
                <a:cs typeface="Segment A Bold"/>
                <a:sym typeface="Segment A Bold"/>
              </a:rPr>
              <a:t> 04 HYPOTHESIS TESTING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391A4"/>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9258300"/>
            <a:chOff x="0" y="0"/>
            <a:chExt cx="24384000" cy="12344400"/>
          </a:xfrm>
        </p:grpSpPr>
        <p:pic>
          <p:nvPicPr>
            <p:cNvPr name="Picture 3" id="3"/>
            <p:cNvPicPr>
              <a:picLocks noChangeAspect="true"/>
            </p:cNvPicPr>
            <p:nvPr/>
          </p:nvPicPr>
          <p:blipFill>
            <a:blip r:embed="rId2"/>
            <a:srcRect l="1176" t="4601" r="1176" b="0"/>
            <a:stretch>
              <a:fillRect/>
            </a:stretch>
          </p:blipFill>
          <p:spPr>
            <a:xfrm flipH="false" flipV="false">
              <a:off x="0" y="0"/>
              <a:ext cx="24384000" cy="12344400"/>
            </a:xfrm>
            <a:prstGeom prst="rect">
              <a:avLst/>
            </a:prstGeom>
          </p:spPr>
        </p:pic>
      </p:grpSp>
      <p:sp>
        <p:nvSpPr>
          <p:cNvPr name="Freeform 4" id="4"/>
          <p:cNvSpPr/>
          <p:nvPr/>
        </p:nvSpPr>
        <p:spPr>
          <a:xfrm flipH="false" flipV="false" rot="0">
            <a:off x="16516350" y="7486650"/>
            <a:ext cx="1771650" cy="1771650"/>
          </a:xfrm>
          <a:custGeom>
            <a:avLst/>
            <a:gdLst/>
            <a:ahLst/>
            <a:cxnLst/>
            <a:rect r="r" b="b" t="t" l="l"/>
            <a:pathLst>
              <a:path h="1771650" w="1771650">
                <a:moveTo>
                  <a:pt x="0" y="0"/>
                </a:moveTo>
                <a:lnTo>
                  <a:pt x="1771650" y="0"/>
                </a:lnTo>
                <a:lnTo>
                  <a:pt x="1771650" y="1771650"/>
                </a:lnTo>
                <a:lnTo>
                  <a:pt x="0" y="17716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3405091" y="4454286"/>
            <a:ext cx="4520803" cy="1176309"/>
          </a:xfrm>
          <a:prstGeom prst="rect">
            <a:avLst/>
          </a:prstGeom>
        </p:spPr>
        <p:txBody>
          <a:bodyPr anchor="t" rtlCol="false" tIns="0" lIns="0" bIns="0" rIns="0">
            <a:spAutoFit/>
          </a:bodyPr>
          <a:lstStyle/>
          <a:p>
            <a:pPr algn="l" marL="0" indent="0" lvl="0">
              <a:lnSpc>
                <a:spcPts val="8311"/>
              </a:lnSpc>
              <a:spcBef>
                <a:spcPct val="0"/>
              </a:spcBef>
            </a:pPr>
            <a:r>
              <a:rPr lang="en-US" b="true" sz="9895" strike="noStrike" u="none">
                <a:solidFill>
                  <a:srgbClr val="FFDE59"/>
                </a:solidFill>
                <a:latin typeface="Segment A Bold"/>
                <a:ea typeface="Segment A Bold"/>
                <a:cs typeface="Segment A Bold"/>
                <a:sym typeface="Segment A Bold"/>
              </a:rPr>
              <a:t>04 HYPOTHESIS TESTING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391A4"/>
        </a:solidFill>
      </p:bgPr>
    </p:bg>
    <p:spTree>
      <p:nvGrpSpPr>
        <p:cNvPr id="1" name=""/>
        <p:cNvGrpSpPr/>
        <p:nvPr/>
      </p:nvGrpSpPr>
      <p:grpSpPr>
        <a:xfrm>
          <a:off x="0" y="0"/>
          <a:ext cx="0" cy="0"/>
          <a:chOff x="0" y="0"/>
          <a:chExt cx="0" cy="0"/>
        </a:xfrm>
      </p:grpSpPr>
      <p:sp>
        <p:nvSpPr>
          <p:cNvPr name="Freeform 2" id="2"/>
          <p:cNvSpPr/>
          <p:nvPr/>
        </p:nvSpPr>
        <p:spPr>
          <a:xfrm flipH="false" flipV="false" rot="0">
            <a:off x="8749677" y="0"/>
            <a:ext cx="1771650" cy="1771650"/>
          </a:xfrm>
          <a:custGeom>
            <a:avLst/>
            <a:gdLst/>
            <a:ahLst/>
            <a:cxnLst/>
            <a:rect r="r" b="b" t="t" l="l"/>
            <a:pathLst>
              <a:path h="1771650" w="1771650">
                <a:moveTo>
                  <a:pt x="0" y="0"/>
                </a:moveTo>
                <a:lnTo>
                  <a:pt x="1771650" y="0"/>
                </a:lnTo>
                <a:lnTo>
                  <a:pt x="1771650" y="1771650"/>
                </a:lnTo>
                <a:lnTo>
                  <a:pt x="0" y="1771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5364794"/>
            <a:ext cx="1771650" cy="1771650"/>
          </a:xfrm>
          <a:custGeom>
            <a:avLst/>
            <a:gdLst/>
            <a:ahLst/>
            <a:cxnLst/>
            <a:rect r="r" b="b" t="t" l="l"/>
            <a:pathLst>
              <a:path h="1771650" w="1771650">
                <a:moveTo>
                  <a:pt x="0" y="0"/>
                </a:moveTo>
                <a:lnTo>
                  <a:pt x="1771650" y="0"/>
                </a:lnTo>
                <a:lnTo>
                  <a:pt x="1771650" y="1771650"/>
                </a:lnTo>
                <a:lnTo>
                  <a:pt x="0" y="1771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373475" y="8372475"/>
            <a:ext cx="1771650" cy="1771650"/>
          </a:xfrm>
          <a:custGeom>
            <a:avLst/>
            <a:gdLst/>
            <a:ahLst/>
            <a:cxnLst/>
            <a:rect r="r" b="b" t="t" l="l"/>
            <a:pathLst>
              <a:path h="1771650" w="1771650">
                <a:moveTo>
                  <a:pt x="0" y="0"/>
                </a:moveTo>
                <a:lnTo>
                  <a:pt x="1771650" y="0"/>
                </a:lnTo>
                <a:lnTo>
                  <a:pt x="1771650" y="1771650"/>
                </a:lnTo>
                <a:lnTo>
                  <a:pt x="0" y="1771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6584968" y="2291336"/>
            <a:ext cx="6101068" cy="6966964"/>
          </a:xfrm>
          <a:custGeom>
            <a:avLst/>
            <a:gdLst/>
            <a:ahLst/>
            <a:cxnLst/>
            <a:rect r="r" b="b" t="t" l="l"/>
            <a:pathLst>
              <a:path h="6966964" w="6101068">
                <a:moveTo>
                  <a:pt x="0" y="0"/>
                </a:moveTo>
                <a:lnTo>
                  <a:pt x="6101068" y="0"/>
                </a:lnTo>
                <a:lnTo>
                  <a:pt x="6101068" y="6966964"/>
                </a:lnTo>
                <a:lnTo>
                  <a:pt x="0" y="6966964"/>
                </a:lnTo>
                <a:lnTo>
                  <a:pt x="0" y="0"/>
                </a:lnTo>
                <a:close/>
              </a:path>
            </a:pathLst>
          </a:custGeom>
          <a:blipFill>
            <a:blip r:embed="rId4"/>
            <a:stretch>
              <a:fillRect l="-6651" t="-1836" r="0" b="-455"/>
            </a:stretch>
          </a:blipFill>
        </p:spPr>
      </p:sp>
      <p:sp>
        <p:nvSpPr>
          <p:cNvPr name="TextBox 6" id="6"/>
          <p:cNvSpPr txBox="true"/>
          <p:nvPr/>
        </p:nvSpPr>
        <p:spPr>
          <a:xfrm rot="0">
            <a:off x="0" y="515983"/>
            <a:ext cx="4840227" cy="1255667"/>
          </a:xfrm>
          <a:prstGeom prst="rect">
            <a:avLst/>
          </a:prstGeom>
        </p:spPr>
        <p:txBody>
          <a:bodyPr anchor="t" rtlCol="false" tIns="0" lIns="0" bIns="0" rIns="0">
            <a:spAutoFit/>
          </a:bodyPr>
          <a:lstStyle/>
          <a:p>
            <a:pPr algn="ctr">
              <a:lnSpc>
                <a:spcPts val="3940"/>
              </a:lnSpc>
            </a:pPr>
            <a:r>
              <a:rPr lang="en-US" b="true" sz="4690">
                <a:solidFill>
                  <a:srgbClr val="FFDE59"/>
                </a:solidFill>
                <a:latin typeface="Montserrat Heavy"/>
                <a:ea typeface="Montserrat Heavy"/>
                <a:cs typeface="Montserrat Heavy"/>
                <a:sym typeface="Montserrat Heavy"/>
              </a:rPr>
              <a:t>5 SQL PART</a:t>
            </a:r>
          </a:p>
          <a:p>
            <a:pPr algn="ctr">
              <a:lnSpc>
                <a:spcPts val="5341"/>
              </a:lnSpc>
            </a:pPr>
          </a:p>
        </p:txBody>
      </p:sp>
      <p:sp>
        <p:nvSpPr>
          <p:cNvPr name="TextBox 7" id="7"/>
          <p:cNvSpPr txBox="true"/>
          <p:nvPr/>
        </p:nvSpPr>
        <p:spPr>
          <a:xfrm rot="-712972">
            <a:off x="9651769" y="4965371"/>
            <a:ext cx="814593" cy="318974"/>
          </a:xfrm>
          <a:prstGeom prst="rect">
            <a:avLst/>
          </a:prstGeom>
        </p:spPr>
        <p:txBody>
          <a:bodyPr anchor="t" rtlCol="false" tIns="0" lIns="0" bIns="0" rIns="0">
            <a:spAutoFit/>
          </a:bodyPr>
          <a:lstStyle/>
          <a:p>
            <a:pPr algn="ctr">
              <a:lnSpc>
                <a:spcPts val="2590"/>
              </a:lnSpc>
              <a:spcBef>
                <a:spcPct val="0"/>
              </a:spcBef>
            </a:pPr>
            <a:r>
              <a:rPr lang="en-US" b="true" sz="1850">
                <a:solidFill>
                  <a:srgbClr val="FFDE59"/>
                </a:solidFill>
                <a:latin typeface="Segment A Heavy"/>
                <a:ea typeface="Segment A Heavy"/>
                <a:cs typeface="Segment A Heavy"/>
                <a:sym typeface="Segment A Heavy"/>
              </a:rPr>
              <a:t>YOUR PA</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391A4"/>
        </a:solidFill>
      </p:bgPr>
    </p:bg>
    <p:spTree>
      <p:nvGrpSpPr>
        <p:cNvPr id="1" name=""/>
        <p:cNvGrpSpPr/>
        <p:nvPr/>
      </p:nvGrpSpPr>
      <p:grpSpPr>
        <a:xfrm>
          <a:off x="0" y="0"/>
          <a:ext cx="0" cy="0"/>
          <a:chOff x="0" y="0"/>
          <a:chExt cx="0" cy="0"/>
        </a:xfrm>
      </p:grpSpPr>
      <p:sp>
        <p:nvSpPr>
          <p:cNvPr name="Freeform 2" id="2"/>
          <p:cNvSpPr/>
          <p:nvPr/>
        </p:nvSpPr>
        <p:spPr>
          <a:xfrm flipH="false" flipV="false" rot="0">
            <a:off x="16373475" y="0"/>
            <a:ext cx="1771650" cy="1771650"/>
          </a:xfrm>
          <a:custGeom>
            <a:avLst/>
            <a:gdLst/>
            <a:ahLst/>
            <a:cxnLst/>
            <a:rect r="r" b="b" t="t" l="l"/>
            <a:pathLst>
              <a:path h="1771650" w="1771650">
                <a:moveTo>
                  <a:pt x="0" y="0"/>
                </a:moveTo>
                <a:lnTo>
                  <a:pt x="1771650" y="0"/>
                </a:lnTo>
                <a:lnTo>
                  <a:pt x="1771650" y="1771650"/>
                </a:lnTo>
                <a:lnTo>
                  <a:pt x="0" y="1771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8196688"/>
            <a:ext cx="1771650" cy="1771650"/>
          </a:xfrm>
          <a:custGeom>
            <a:avLst/>
            <a:gdLst/>
            <a:ahLst/>
            <a:cxnLst/>
            <a:rect r="r" b="b" t="t" l="l"/>
            <a:pathLst>
              <a:path h="1771650" w="1771650">
                <a:moveTo>
                  <a:pt x="0" y="0"/>
                </a:moveTo>
                <a:lnTo>
                  <a:pt x="1771650" y="0"/>
                </a:lnTo>
                <a:lnTo>
                  <a:pt x="1771650" y="1771650"/>
                </a:lnTo>
                <a:lnTo>
                  <a:pt x="0" y="1771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373475" y="8196688"/>
            <a:ext cx="1771650" cy="1771650"/>
          </a:xfrm>
          <a:custGeom>
            <a:avLst/>
            <a:gdLst/>
            <a:ahLst/>
            <a:cxnLst/>
            <a:rect r="r" b="b" t="t" l="l"/>
            <a:pathLst>
              <a:path h="1771650" w="1771650">
                <a:moveTo>
                  <a:pt x="0" y="0"/>
                </a:moveTo>
                <a:lnTo>
                  <a:pt x="1771650" y="0"/>
                </a:lnTo>
                <a:lnTo>
                  <a:pt x="1771650" y="1771650"/>
                </a:lnTo>
                <a:lnTo>
                  <a:pt x="0" y="1771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3123079" y="1028700"/>
            <a:ext cx="5542825" cy="9005415"/>
          </a:xfrm>
          <a:custGeom>
            <a:avLst/>
            <a:gdLst/>
            <a:ahLst/>
            <a:cxnLst/>
            <a:rect r="r" b="b" t="t" l="l"/>
            <a:pathLst>
              <a:path h="9005415" w="5542825">
                <a:moveTo>
                  <a:pt x="0" y="0"/>
                </a:moveTo>
                <a:lnTo>
                  <a:pt x="5542825" y="0"/>
                </a:lnTo>
                <a:lnTo>
                  <a:pt x="5542825" y="9005415"/>
                </a:lnTo>
                <a:lnTo>
                  <a:pt x="0" y="9005415"/>
                </a:lnTo>
                <a:lnTo>
                  <a:pt x="0" y="0"/>
                </a:lnTo>
                <a:close/>
              </a:path>
            </a:pathLst>
          </a:custGeom>
          <a:blipFill>
            <a:blip r:embed="rId4"/>
            <a:stretch>
              <a:fillRect l="0" t="0" r="0" b="-5923"/>
            </a:stretch>
          </a:blipFill>
        </p:spPr>
      </p:sp>
      <p:sp>
        <p:nvSpPr>
          <p:cNvPr name="Freeform 6" id="6"/>
          <p:cNvSpPr/>
          <p:nvPr/>
        </p:nvSpPr>
        <p:spPr>
          <a:xfrm flipH="false" flipV="false" rot="0">
            <a:off x="9157321" y="286746"/>
            <a:ext cx="6724737" cy="4856754"/>
          </a:xfrm>
          <a:custGeom>
            <a:avLst/>
            <a:gdLst/>
            <a:ahLst/>
            <a:cxnLst/>
            <a:rect r="r" b="b" t="t" l="l"/>
            <a:pathLst>
              <a:path h="4856754" w="6724737">
                <a:moveTo>
                  <a:pt x="0" y="0"/>
                </a:moveTo>
                <a:lnTo>
                  <a:pt x="6724737" y="0"/>
                </a:lnTo>
                <a:lnTo>
                  <a:pt x="6724737" y="4856754"/>
                </a:lnTo>
                <a:lnTo>
                  <a:pt x="0" y="4856754"/>
                </a:lnTo>
                <a:lnTo>
                  <a:pt x="0" y="0"/>
                </a:lnTo>
                <a:close/>
              </a:path>
            </a:pathLst>
          </a:custGeom>
          <a:blipFill>
            <a:blip r:embed="rId5"/>
            <a:stretch>
              <a:fillRect l="0" t="0" r="0" b="0"/>
            </a:stretch>
          </a:blipFill>
        </p:spPr>
      </p:sp>
      <p:sp>
        <p:nvSpPr>
          <p:cNvPr name="Freeform 7" id="7"/>
          <p:cNvSpPr/>
          <p:nvPr/>
        </p:nvSpPr>
        <p:spPr>
          <a:xfrm flipH="false" flipV="false" rot="0">
            <a:off x="9157321" y="5209277"/>
            <a:ext cx="6724737" cy="4824838"/>
          </a:xfrm>
          <a:custGeom>
            <a:avLst/>
            <a:gdLst/>
            <a:ahLst/>
            <a:cxnLst/>
            <a:rect r="r" b="b" t="t" l="l"/>
            <a:pathLst>
              <a:path h="4824838" w="6724737">
                <a:moveTo>
                  <a:pt x="0" y="0"/>
                </a:moveTo>
                <a:lnTo>
                  <a:pt x="6724737" y="0"/>
                </a:lnTo>
                <a:lnTo>
                  <a:pt x="6724737" y="4824838"/>
                </a:lnTo>
                <a:lnTo>
                  <a:pt x="0" y="4824838"/>
                </a:lnTo>
                <a:lnTo>
                  <a:pt x="0" y="0"/>
                </a:lnTo>
                <a:close/>
              </a:path>
            </a:pathLst>
          </a:custGeom>
          <a:blipFill>
            <a:blip r:embed="rId6"/>
            <a:stretch>
              <a:fillRect l="-2795" t="0" r="-2795" b="0"/>
            </a:stretch>
          </a:blipFill>
        </p:spPr>
      </p:sp>
      <p:sp>
        <p:nvSpPr>
          <p:cNvPr name="TextBox 8" id="8"/>
          <p:cNvSpPr txBox="true"/>
          <p:nvPr/>
        </p:nvSpPr>
        <p:spPr>
          <a:xfrm rot="0">
            <a:off x="-419100" y="338954"/>
            <a:ext cx="4840227" cy="1255667"/>
          </a:xfrm>
          <a:prstGeom prst="rect">
            <a:avLst/>
          </a:prstGeom>
        </p:spPr>
        <p:txBody>
          <a:bodyPr anchor="t" rtlCol="false" tIns="0" lIns="0" bIns="0" rIns="0">
            <a:spAutoFit/>
          </a:bodyPr>
          <a:lstStyle/>
          <a:p>
            <a:pPr algn="ctr">
              <a:lnSpc>
                <a:spcPts val="3940"/>
              </a:lnSpc>
            </a:pPr>
            <a:r>
              <a:rPr lang="en-US" b="true" sz="4690">
                <a:solidFill>
                  <a:srgbClr val="FFDE59"/>
                </a:solidFill>
                <a:latin typeface="Montserrat Heavy"/>
                <a:ea typeface="Montserrat Heavy"/>
                <a:cs typeface="Montserrat Heavy"/>
                <a:sym typeface="Montserrat Heavy"/>
              </a:rPr>
              <a:t>5 SQL PART</a:t>
            </a:r>
          </a:p>
          <a:p>
            <a:pPr algn="ctr">
              <a:lnSpc>
                <a:spcPts val="5341"/>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391A4"/>
        </a:solidFill>
      </p:bgPr>
    </p:bg>
    <p:spTree>
      <p:nvGrpSpPr>
        <p:cNvPr id="1" name=""/>
        <p:cNvGrpSpPr/>
        <p:nvPr/>
      </p:nvGrpSpPr>
      <p:grpSpPr>
        <a:xfrm>
          <a:off x="0" y="0"/>
          <a:ext cx="0" cy="0"/>
          <a:chOff x="0" y="0"/>
          <a:chExt cx="0" cy="0"/>
        </a:xfrm>
      </p:grpSpPr>
      <p:sp>
        <p:nvSpPr>
          <p:cNvPr name="Freeform 2" id="2"/>
          <p:cNvSpPr/>
          <p:nvPr/>
        </p:nvSpPr>
        <p:spPr>
          <a:xfrm flipH="false" flipV="false" rot="0">
            <a:off x="8749677" y="0"/>
            <a:ext cx="1771650" cy="1771650"/>
          </a:xfrm>
          <a:custGeom>
            <a:avLst/>
            <a:gdLst/>
            <a:ahLst/>
            <a:cxnLst/>
            <a:rect r="r" b="b" t="t" l="l"/>
            <a:pathLst>
              <a:path h="1771650" w="1771650">
                <a:moveTo>
                  <a:pt x="0" y="0"/>
                </a:moveTo>
                <a:lnTo>
                  <a:pt x="1771650" y="0"/>
                </a:lnTo>
                <a:lnTo>
                  <a:pt x="1771650" y="1771650"/>
                </a:lnTo>
                <a:lnTo>
                  <a:pt x="0" y="1771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5364794"/>
            <a:ext cx="1771650" cy="1771650"/>
          </a:xfrm>
          <a:custGeom>
            <a:avLst/>
            <a:gdLst/>
            <a:ahLst/>
            <a:cxnLst/>
            <a:rect r="r" b="b" t="t" l="l"/>
            <a:pathLst>
              <a:path h="1771650" w="1771650">
                <a:moveTo>
                  <a:pt x="0" y="0"/>
                </a:moveTo>
                <a:lnTo>
                  <a:pt x="1771650" y="0"/>
                </a:lnTo>
                <a:lnTo>
                  <a:pt x="1771650" y="1771650"/>
                </a:lnTo>
                <a:lnTo>
                  <a:pt x="0" y="1771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373475" y="8372475"/>
            <a:ext cx="1771650" cy="1771650"/>
          </a:xfrm>
          <a:custGeom>
            <a:avLst/>
            <a:gdLst/>
            <a:ahLst/>
            <a:cxnLst/>
            <a:rect r="r" b="b" t="t" l="l"/>
            <a:pathLst>
              <a:path h="1771650" w="1771650">
                <a:moveTo>
                  <a:pt x="0" y="0"/>
                </a:moveTo>
                <a:lnTo>
                  <a:pt x="1771650" y="0"/>
                </a:lnTo>
                <a:lnTo>
                  <a:pt x="1771650" y="1771650"/>
                </a:lnTo>
                <a:lnTo>
                  <a:pt x="0" y="1771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299059" y="2202100"/>
            <a:ext cx="9689881" cy="5882801"/>
          </a:xfrm>
          <a:custGeom>
            <a:avLst/>
            <a:gdLst/>
            <a:ahLst/>
            <a:cxnLst/>
            <a:rect r="r" b="b" t="t" l="l"/>
            <a:pathLst>
              <a:path h="5882801" w="9689881">
                <a:moveTo>
                  <a:pt x="0" y="0"/>
                </a:moveTo>
                <a:lnTo>
                  <a:pt x="9689882" y="0"/>
                </a:lnTo>
                <a:lnTo>
                  <a:pt x="9689882" y="5882800"/>
                </a:lnTo>
                <a:lnTo>
                  <a:pt x="0" y="5882800"/>
                </a:lnTo>
                <a:lnTo>
                  <a:pt x="0" y="0"/>
                </a:lnTo>
                <a:close/>
              </a:path>
            </a:pathLst>
          </a:custGeom>
          <a:blipFill>
            <a:blip r:embed="rId4"/>
            <a:stretch>
              <a:fillRect l="0" t="-390" r="-1572" b="-390"/>
            </a:stretch>
          </a:blipFill>
        </p:spPr>
      </p:sp>
      <p:sp>
        <p:nvSpPr>
          <p:cNvPr name="TextBox 6" id="6"/>
          <p:cNvSpPr txBox="true"/>
          <p:nvPr/>
        </p:nvSpPr>
        <p:spPr>
          <a:xfrm rot="0">
            <a:off x="0" y="515983"/>
            <a:ext cx="4840227" cy="1255667"/>
          </a:xfrm>
          <a:prstGeom prst="rect">
            <a:avLst/>
          </a:prstGeom>
        </p:spPr>
        <p:txBody>
          <a:bodyPr anchor="t" rtlCol="false" tIns="0" lIns="0" bIns="0" rIns="0">
            <a:spAutoFit/>
          </a:bodyPr>
          <a:lstStyle/>
          <a:p>
            <a:pPr algn="ctr">
              <a:lnSpc>
                <a:spcPts val="3940"/>
              </a:lnSpc>
            </a:pPr>
            <a:r>
              <a:rPr lang="en-US" b="true" sz="4690">
                <a:solidFill>
                  <a:srgbClr val="FFDE59"/>
                </a:solidFill>
                <a:latin typeface="Montserrat Heavy"/>
                <a:ea typeface="Montserrat Heavy"/>
                <a:cs typeface="Montserrat Heavy"/>
                <a:sym typeface="Montserrat Heavy"/>
              </a:rPr>
              <a:t>5 SQL PART</a:t>
            </a:r>
          </a:p>
          <a:p>
            <a:pPr algn="ctr">
              <a:lnSpc>
                <a:spcPts val="5341"/>
              </a:lnSpc>
            </a:pPr>
          </a:p>
        </p:txBody>
      </p:sp>
      <p:sp>
        <p:nvSpPr>
          <p:cNvPr name="TextBox 7" id="7"/>
          <p:cNvSpPr txBox="true"/>
          <p:nvPr/>
        </p:nvSpPr>
        <p:spPr>
          <a:xfrm rot="0">
            <a:off x="5441034" y="7625840"/>
            <a:ext cx="6617287" cy="1635122"/>
          </a:xfrm>
          <a:prstGeom prst="rect">
            <a:avLst/>
          </a:prstGeom>
        </p:spPr>
        <p:txBody>
          <a:bodyPr anchor="t" rtlCol="false" tIns="0" lIns="0" bIns="0" rIns="0">
            <a:spAutoFit/>
          </a:bodyPr>
          <a:lstStyle/>
          <a:p>
            <a:pPr algn="ctr">
              <a:lnSpc>
                <a:spcPts val="4375"/>
              </a:lnSpc>
            </a:pPr>
          </a:p>
          <a:p>
            <a:pPr algn="ctr">
              <a:lnSpc>
                <a:spcPts val="4375"/>
              </a:lnSpc>
            </a:pPr>
            <a:r>
              <a:rPr lang="en-US" sz="3125">
                <a:solidFill>
                  <a:srgbClr val="D4F70C"/>
                </a:solidFill>
                <a:latin typeface="Canva Sans"/>
                <a:ea typeface="Canva Sans"/>
                <a:cs typeface="Canva Sans"/>
                <a:sym typeface="Canva Sans"/>
              </a:rPr>
              <a:t>Creating a v</a:t>
            </a:r>
            <a:r>
              <a:rPr lang="en-US" sz="3125" b="true">
                <a:solidFill>
                  <a:srgbClr val="D4F70C"/>
                </a:solidFill>
                <a:latin typeface="Canva Sans Bold"/>
                <a:ea typeface="Canva Sans Bold"/>
                <a:cs typeface="Canva Sans Bold"/>
                <a:sym typeface="Canva Sans Bold"/>
              </a:rPr>
              <a:t>iew for top_ranked_players_by_country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391A4"/>
        </a:solidFill>
      </p:bgPr>
    </p:bg>
    <p:spTree>
      <p:nvGrpSpPr>
        <p:cNvPr id="1" name=""/>
        <p:cNvGrpSpPr/>
        <p:nvPr/>
      </p:nvGrpSpPr>
      <p:grpSpPr>
        <a:xfrm>
          <a:off x="0" y="0"/>
          <a:ext cx="0" cy="0"/>
          <a:chOff x="0" y="0"/>
          <a:chExt cx="0" cy="0"/>
        </a:xfrm>
      </p:grpSpPr>
      <p:sp>
        <p:nvSpPr>
          <p:cNvPr name="Freeform 2" id="2"/>
          <p:cNvSpPr/>
          <p:nvPr/>
        </p:nvSpPr>
        <p:spPr>
          <a:xfrm flipH="false" flipV="false" rot="0">
            <a:off x="16373475" y="142875"/>
            <a:ext cx="1771650" cy="1771650"/>
          </a:xfrm>
          <a:custGeom>
            <a:avLst/>
            <a:gdLst/>
            <a:ahLst/>
            <a:cxnLst/>
            <a:rect r="r" b="b" t="t" l="l"/>
            <a:pathLst>
              <a:path h="1771650" w="1771650">
                <a:moveTo>
                  <a:pt x="0" y="0"/>
                </a:moveTo>
                <a:lnTo>
                  <a:pt x="1771650" y="0"/>
                </a:lnTo>
                <a:lnTo>
                  <a:pt x="1771650" y="1771650"/>
                </a:lnTo>
                <a:lnTo>
                  <a:pt x="0" y="1771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81100" y="5555294"/>
            <a:ext cx="1771650" cy="1771650"/>
          </a:xfrm>
          <a:custGeom>
            <a:avLst/>
            <a:gdLst/>
            <a:ahLst/>
            <a:cxnLst/>
            <a:rect r="r" b="b" t="t" l="l"/>
            <a:pathLst>
              <a:path h="1771650" w="1771650">
                <a:moveTo>
                  <a:pt x="0" y="0"/>
                </a:moveTo>
                <a:lnTo>
                  <a:pt x="1771650" y="0"/>
                </a:lnTo>
                <a:lnTo>
                  <a:pt x="1771650" y="1771650"/>
                </a:lnTo>
                <a:lnTo>
                  <a:pt x="0" y="1771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516350" y="8372475"/>
            <a:ext cx="1771650" cy="1771650"/>
          </a:xfrm>
          <a:custGeom>
            <a:avLst/>
            <a:gdLst/>
            <a:ahLst/>
            <a:cxnLst/>
            <a:rect r="r" b="b" t="t" l="l"/>
            <a:pathLst>
              <a:path h="1771650" w="1771650">
                <a:moveTo>
                  <a:pt x="0" y="0"/>
                </a:moveTo>
                <a:lnTo>
                  <a:pt x="1771650" y="0"/>
                </a:lnTo>
                <a:lnTo>
                  <a:pt x="1771650" y="1771650"/>
                </a:lnTo>
                <a:lnTo>
                  <a:pt x="0" y="1771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487039" y="0"/>
            <a:ext cx="12259596" cy="10293982"/>
          </a:xfrm>
          <a:custGeom>
            <a:avLst/>
            <a:gdLst/>
            <a:ahLst/>
            <a:cxnLst/>
            <a:rect r="r" b="b" t="t" l="l"/>
            <a:pathLst>
              <a:path h="10293982" w="12259596">
                <a:moveTo>
                  <a:pt x="0" y="0"/>
                </a:moveTo>
                <a:lnTo>
                  <a:pt x="12259596" y="0"/>
                </a:lnTo>
                <a:lnTo>
                  <a:pt x="12259596" y="10293982"/>
                </a:lnTo>
                <a:lnTo>
                  <a:pt x="0" y="10293982"/>
                </a:lnTo>
                <a:lnTo>
                  <a:pt x="0" y="0"/>
                </a:lnTo>
                <a:close/>
              </a:path>
            </a:pathLst>
          </a:custGeom>
          <a:blipFill>
            <a:blip r:embed="rId4"/>
            <a:stretch>
              <a:fillRect l="-17465" t="-46244" r="0" b="-489"/>
            </a:stretch>
          </a:blipFill>
        </p:spPr>
      </p:sp>
      <p:sp>
        <p:nvSpPr>
          <p:cNvPr name="TextBox 6" id="6"/>
          <p:cNvSpPr txBox="true"/>
          <p:nvPr/>
        </p:nvSpPr>
        <p:spPr>
          <a:xfrm rot="0">
            <a:off x="-353189" y="3884342"/>
            <a:ext cx="4840227" cy="1255667"/>
          </a:xfrm>
          <a:prstGeom prst="rect">
            <a:avLst/>
          </a:prstGeom>
        </p:spPr>
        <p:txBody>
          <a:bodyPr anchor="t" rtlCol="false" tIns="0" lIns="0" bIns="0" rIns="0">
            <a:spAutoFit/>
          </a:bodyPr>
          <a:lstStyle/>
          <a:p>
            <a:pPr algn="ctr">
              <a:lnSpc>
                <a:spcPts val="3940"/>
              </a:lnSpc>
            </a:pPr>
            <a:r>
              <a:rPr lang="en-US" b="true" sz="4690">
                <a:solidFill>
                  <a:srgbClr val="FFDE59"/>
                </a:solidFill>
                <a:latin typeface="Montserrat Heavy"/>
                <a:ea typeface="Montserrat Heavy"/>
                <a:cs typeface="Montserrat Heavy"/>
                <a:sym typeface="Montserrat Heavy"/>
              </a:rPr>
              <a:t>5 SQL PART</a:t>
            </a:r>
          </a:p>
          <a:p>
            <a:pPr algn="ctr">
              <a:lnSpc>
                <a:spcPts val="5341"/>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391A4"/>
        </a:solidFill>
      </p:bgPr>
    </p:bg>
    <p:spTree>
      <p:nvGrpSpPr>
        <p:cNvPr id="1" name=""/>
        <p:cNvGrpSpPr/>
        <p:nvPr/>
      </p:nvGrpSpPr>
      <p:grpSpPr>
        <a:xfrm>
          <a:off x="0" y="0"/>
          <a:ext cx="0" cy="0"/>
          <a:chOff x="0" y="0"/>
          <a:chExt cx="0" cy="0"/>
        </a:xfrm>
      </p:grpSpPr>
      <p:sp>
        <p:nvSpPr>
          <p:cNvPr name="Freeform 2" id="2"/>
          <p:cNvSpPr/>
          <p:nvPr/>
        </p:nvSpPr>
        <p:spPr>
          <a:xfrm flipH="false" flipV="false" rot="0">
            <a:off x="16373475" y="142875"/>
            <a:ext cx="1771650" cy="1771650"/>
          </a:xfrm>
          <a:custGeom>
            <a:avLst/>
            <a:gdLst/>
            <a:ahLst/>
            <a:cxnLst/>
            <a:rect r="r" b="b" t="t" l="l"/>
            <a:pathLst>
              <a:path h="1771650" w="1771650">
                <a:moveTo>
                  <a:pt x="0" y="0"/>
                </a:moveTo>
                <a:lnTo>
                  <a:pt x="1771650" y="0"/>
                </a:lnTo>
                <a:lnTo>
                  <a:pt x="1771650" y="1771650"/>
                </a:lnTo>
                <a:lnTo>
                  <a:pt x="0" y="1771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81100" y="5555294"/>
            <a:ext cx="1771650" cy="1771650"/>
          </a:xfrm>
          <a:custGeom>
            <a:avLst/>
            <a:gdLst/>
            <a:ahLst/>
            <a:cxnLst/>
            <a:rect r="r" b="b" t="t" l="l"/>
            <a:pathLst>
              <a:path h="1771650" w="1771650">
                <a:moveTo>
                  <a:pt x="0" y="0"/>
                </a:moveTo>
                <a:lnTo>
                  <a:pt x="1771650" y="0"/>
                </a:lnTo>
                <a:lnTo>
                  <a:pt x="1771650" y="1771650"/>
                </a:lnTo>
                <a:lnTo>
                  <a:pt x="0" y="1771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516350" y="8372475"/>
            <a:ext cx="1771650" cy="1771650"/>
          </a:xfrm>
          <a:custGeom>
            <a:avLst/>
            <a:gdLst/>
            <a:ahLst/>
            <a:cxnLst/>
            <a:rect r="r" b="b" t="t" l="l"/>
            <a:pathLst>
              <a:path h="1771650" w="1771650">
                <a:moveTo>
                  <a:pt x="0" y="0"/>
                </a:moveTo>
                <a:lnTo>
                  <a:pt x="1771650" y="0"/>
                </a:lnTo>
                <a:lnTo>
                  <a:pt x="1771650" y="1771650"/>
                </a:lnTo>
                <a:lnTo>
                  <a:pt x="0" y="1771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6125096" y="1914525"/>
            <a:ext cx="7257808" cy="5644962"/>
          </a:xfrm>
          <a:custGeom>
            <a:avLst/>
            <a:gdLst/>
            <a:ahLst/>
            <a:cxnLst/>
            <a:rect r="r" b="b" t="t" l="l"/>
            <a:pathLst>
              <a:path h="5644962" w="7257808">
                <a:moveTo>
                  <a:pt x="0" y="0"/>
                </a:moveTo>
                <a:lnTo>
                  <a:pt x="7257809" y="0"/>
                </a:lnTo>
                <a:lnTo>
                  <a:pt x="7257809" y="5644962"/>
                </a:lnTo>
                <a:lnTo>
                  <a:pt x="0" y="5644962"/>
                </a:lnTo>
                <a:lnTo>
                  <a:pt x="0" y="0"/>
                </a:lnTo>
                <a:close/>
              </a:path>
            </a:pathLst>
          </a:custGeom>
          <a:blipFill>
            <a:blip r:embed="rId4"/>
            <a:stretch>
              <a:fillRect l="0" t="0" r="0" b="0"/>
            </a:stretch>
          </a:blipFill>
        </p:spPr>
      </p:sp>
      <p:sp>
        <p:nvSpPr>
          <p:cNvPr name="TextBox 6" id="6"/>
          <p:cNvSpPr txBox="true"/>
          <p:nvPr/>
        </p:nvSpPr>
        <p:spPr>
          <a:xfrm rot="0">
            <a:off x="256411" y="658858"/>
            <a:ext cx="4840227" cy="1255667"/>
          </a:xfrm>
          <a:prstGeom prst="rect">
            <a:avLst/>
          </a:prstGeom>
        </p:spPr>
        <p:txBody>
          <a:bodyPr anchor="t" rtlCol="false" tIns="0" lIns="0" bIns="0" rIns="0">
            <a:spAutoFit/>
          </a:bodyPr>
          <a:lstStyle/>
          <a:p>
            <a:pPr algn="ctr">
              <a:lnSpc>
                <a:spcPts val="3940"/>
              </a:lnSpc>
            </a:pPr>
            <a:r>
              <a:rPr lang="en-US" b="true" sz="4690">
                <a:solidFill>
                  <a:srgbClr val="FFDE59"/>
                </a:solidFill>
                <a:latin typeface="Montserrat Heavy"/>
                <a:ea typeface="Montserrat Heavy"/>
                <a:cs typeface="Montserrat Heavy"/>
                <a:sym typeface="Montserrat Heavy"/>
              </a:rPr>
              <a:t>5 SQL PART</a:t>
            </a:r>
          </a:p>
          <a:p>
            <a:pPr algn="ctr">
              <a:lnSpc>
                <a:spcPts val="5341"/>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2391A4"/>
        </a:solidFill>
      </p:bgPr>
    </p:bg>
    <p:spTree>
      <p:nvGrpSpPr>
        <p:cNvPr id="1" name=""/>
        <p:cNvGrpSpPr/>
        <p:nvPr/>
      </p:nvGrpSpPr>
      <p:grpSpPr>
        <a:xfrm>
          <a:off x="0" y="0"/>
          <a:ext cx="0" cy="0"/>
          <a:chOff x="0" y="0"/>
          <a:chExt cx="0" cy="0"/>
        </a:xfrm>
      </p:grpSpPr>
      <p:sp>
        <p:nvSpPr>
          <p:cNvPr name="Freeform 2" id="2"/>
          <p:cNvSpPr/>
          <p:nvPr/>
        </p:nvSpPr>
        <p:spPr>
          <a:xfrm flipH="false" flipV="false" rot="0">
            <a:off x="16373475" y="142875"/>
            <a:ext cx="1771650" cy="1771650"/>
          </a:xfrm>
          <a:custGeom>
            <a:avLst/>
            <a:gdLst/>
            <a:ahLst/>
            <a:cxnLst/>
            <a:rect r="r" b="b" t="t" l="l"/>
            <a:pathLst>
              <a:path h="1771650" w="1771650">
                <a:moveTo>
                  <a:pt x="0" y="0"/>
                </a:moveTo>
                <a:lnTo>
                  <a:pt x="1771650" y="0"/>
                </a:lnTo>
                <a:lnTo>
                  <a:pt x="1771650" y="1771650"/>
                </a:lnTo>
                <a:lnTo>
                  <a:pt x="0" y="1771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81100" y="5555294"/>
            <a:ext cx="1771650" cy="1771650"/>
          </a:xfrm>
          <a:custGeom>
            <a:avLst/>
            <a:gdLst/>
            <a:ahLst/>
            <a:cxnLst/>
            <a:rect r="r" b="b" t="t" l="l"/>
            <a:pathLst>
              <a:path h="1771650" w="1771650">
                <a:moveTo>
                  <a:pt x="0" y="0"/>
                </a:moveTo>
                <a:lnTo>
                  <a:pt x="1771650" y="0"/>
                </a:lnTo>
                <a:lnTo>
                  <a:pt x="1771650" y="1771650"/>
                </a:lnTo>
                <a:lnTo>
                  <a:pt x="0" y="1771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516350" y="8372475"/>
            <a:ext cx="1771650" cy="1771650"/>
          </a:xfrm>
          <a:custGeom>
            <a:avLst/>
            <a:gdLst/>
            <a:ahLst/>
            <a:cxnLst/>
            <a:rect r="r" b="b" t="t" l="l"/>
            <a:pathLst>
              <a:path h="1771650" w="1771650">
                <a:moveTo>
                  <a:pt x="0" y="0"/>
                </a:moveTo>
                <a:lnTo>
                  <a:pt x="1771650" y="0"/>
                </a:lnTo>
                <a:lnTo>
                  <a:pt x="1771650" y="1771650"/>
                </a:lnTo>
                <a:lnTo>
                  <a:pt x="0" y="1771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3493371" y="1914525"/>
            <a:ext cx="11652352" cy="6061353"/>
          </a:xfrm>
          <a:custGeom>
            <a:avLst/>
            <a:gdLst/>
            <a:ahLst/>
            <a:cxnLst/>
            <a:rect r="r" b="b" t="t" l="l"/>
            <a:pathLst>
              <a:path h="6061353" w="11652352">
                <a:moveTo>
                  <a:pt x="0" y="0"/>
                </a:moveTo>
                <a:lnTo>
                  <a:pt x="11652352" y="0"/>
                </a:lnTo>
                <a:lnTo>
                  <a:pt x="11652352" y="6061353"/>
                </a:lnTo>
                <a:lnTo>
                  <a:pt x="0" y="6061353"/>
                </a:lnTo>
                <a:lnTo>
                  <a:pt x="0" y="0"/>
                </a:lnTo>
                <a:close/>
              </a:path>
            </a:pathLst>
          </a:custGeom>
          <a:blipFill>
            <a:blip r:embed="rId4"/>
            <a:stretch>
              <a:fillRect l="-3395" t="0" r="-382" b="0"/>
            </a:stretch>
          </a:blipFill>
        </p:spPr>
      </p:sp>
      <p:sp>
        <p:nvSpPr>
          <p:cNvPr name="TextBox 6" id="6"/>
          <p:cNvSpPr txBox="true"/>
          <p:nvPr/>
        </p:nvSpPr>
        <p:spPr>
          <a:xfrm rot="0">
            <a:off x="256411" y="658858"/>
            <a:ext cx="4840227" cy="1255667"/>
          </a:xfrm>
          <a:prstGeom prst="rect">
            <a:avLst/>
          </a:prstGeom>
        </p:spPr>
        <p:txBody>
          <a:bodyPr anchor="t" rtlCol="false" tIns="0" lIns="0" bIns="0" rIns="0">
            <a:spAutoFit/>
          </a:bodyPr>
          <a:lstStyle/>
          <a:p>
            <a:pPr algn="ctr">
              <a:lnSpc>
                <a:spcPts val="3940"/>
              </a:lnSpc>
            </a:pPr>
            <a:r>
              <a:rPr lang="en-US" b="true" sz="4690">
                <a:solidFill>
                  <a:srgbClr val="FFDE59"/>
                </a:solidFill>
                <a:latin typeface="Montserrat Heavy"/>
                <a:ea typeface="Montserrat Heavy"/>
                <a:cs typeface="Montserrat Heavy"/>
                <a:sym typeface="Montserrat Heavy"/>
              </a:rPr>
              <a:t>5 SQL PART</a:t>
            </a:r>
          </a:p>
          <a:p>
            <a:pPr algn="ctr">
              <a:lnSpc>
                <a:spcPts val="5341"/>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2391A4"/>
        </a:solidFill>
      </p:bgPr>
    </p:bg>
    <p:spTree>
      <p:nvGrpSpPr>
        <p:cNvPr id="1" name=""/>
        <p:cNvGrpSpPr/>
        <p:nvPr/>
      </p:nvGrpSpPr>
      <p:grpSpPr>
        <a:xfrm>
          <a:off x="0" y="0"/>
          <a:ext cx="0" cy="0"/>
          <a:chOff x="0" y="0"/>
          <a:chExt cx="0" cy="0"/>
        </a:xfrm>
      </p:grpSpPr>
      <p:sp>
        <p:nvSpPr>
          <p:cNvPr name="Freeform 2" id="2"/>
          <p:cNvSpPr/>
          <p:nvPr/>
        </p:nvSpPr>
        <p:spPr>
          <a:xfrm flipH="false" flipV="false" rot="0">
            <a:off x="13306360" y="142875"/>
            <a:ext cx="1771650" cy="1771650"/>
          </a:xfrm>
          <a:custGeom>
            <a:avLst/>
            <a:gdLst/>
            <a:ahLst/>
            <a:cxnLst/>
            <a:rect r="r" b="b" t="t" l="l"/>
            <a:pathLst>
              <a:path h="1771650" w="1771650">
                <a:moveTo>
                  <a:pt x="0" y="0"/>
                </a:moveTo>
                <a:lnTo>
                  <a:pt x="1771650" y="0"/>
                </a:lnTo>
                <a:lnTo>
                  <a:pt x="1771650" y="1771650"/>
                </a:lnTo>
                <a:lnTo>
                  <a:pt x="0" y="1771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2875" y="8372475"/>
            <a:ext cx="1771650" cy="1771650"/>
          </a:xfrm>
          <a:custGeom>
            <a:avLst/>
            <a:gdLst/>
            <a:ahLst/>
            <a:cxnLst/>
            <a:rect r="r" b="b" t="t" l="l"/>
            <a:pathLst>
              <a:path h="1771650" w="1771650">
                <a:moveTo>
                  <a:pt x="0" y="0"/>
                </a:moveTo>
                <a:lnTo>
                  <a:pt x="1771650" y="0"/>
                </a:lnTo>
                <a:lnTo>
                  <a:pt x="1771650" y="1771650"/>
                </a:lnTo>
                <a:lnTo>
                  <a:pt x="0" y="1771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606555" y="9401175"/>
            <a:ext cx="1771650" cy="1771650"/>
          </a:xfrm>
          <a:custGeom>
            <a:avLst/>
            <a:gdLst/>
            <a:ahLst/>
            <a:cxnLst/>
            <a:rect r="r" b="b" t="t" l="l"/>
            <a:pathLst>
              <a:path h="1771650" w="1771650">
                <a:moveTo>
                  <a:pt x="0" y="0"/>
                </a:moveTo>
                <a:lnTo>
                  <a:pt x="1771650" y="0"/>
                </a:lnTo>
                <a:lnTo>
                  <a:pt x="1771650" y="1771650"/>
                </a:lnTo>
                <a:lnTo>
                  <a:pt x="0" y="1771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0" y="676499"/>
            <a:ext cx="12696760" cy="1095151"/>
          </a:xfrm>
          <a:prstGeom prst="rect">
            <a:avLst/>
          </a:prstGeom>
        </p:spPr>
        <p:txBody>
          <a:bodyPr anchor="t" rtlCol="false" tIns="0" lIns="0" bIns="0" rIns="0">
            <a:spAutoFit/>
          </a:bodyPr>
          <a:lstStyle/>
          <a:p>
            <a:pPr algn="ctr">
              <a:lnSpc>
                <a:spcPts val="4195"/>
              </a:lnSpc>
            </a:pPr>
            <a:r>
              <a:rPr lang="en-US" b="true" sz="4995">
                <a:solidFill>
                  <a:srgbClr val="FFDE59"/>
                </a:solidFill>
                <a:latin typeface="Montserrat Bold"/>
                <a:ea typeface="Montserrat Bold"/>
                <a:cs typeface="Montserrat Bold"/>
                <a:sym typeface="Montserrat Bold"/>
              </a:rPr>
              <a:t> CREATE AN API USING A WEB FRAMEWORK : FLASK IN PYTHON</a:t>
            </a:r>
          </a:p>
        </p:txBody>
      </p:sp>
      <p:sp>
        <p:nvSpPr>
          <p:cNvPr name="TextBox 6" id="6"/>
          <p:cNvSpPr txBox="true"/>
          <p:nvPr/>
        </p:nvSpPr>
        <p:spPr>
          <a:xfrm rot="-712972">
            <a:off x="17275566" y="486402"/>
            <a:ext cx="814593" cy="318974"/>
          </a:xfrm>
          <a:prstGeom prst="rect">
            <a:avLst/>
          </a:prstGeom>
        </p:spPr>
        <p:txBody>
          <a:bodyPr anchor="t" rtlCol="false" tIns="0" lIns="0" bIns="0" rIns="0">
            <a:spAutoFit/>
          </a:bodyPr>
          <a:lstStyle/>
          <a:p>
            <a:pPr algn="ctr">
              <a:lnSpc>
                <a:spcPts val="2590"/>
              </a:lnSpc>
              <a:spcBef>
                <a:spcPct val="0"/>
              </a:spcBef>
            </a:pPr>
            <a:r>
              <a:rPr lang="en-US" b="true" sz="1850">
                <a:solidFill>
                  <a:srgbClr val="FFDE59"/>
                </a:solidFill>
                <a:latin typeface="Segment A Heavy"/>
                <a:ea typeface="Segment A Heavy"/>
                <a:cs typeface="Segment A Heavy"/>
                <a:sym typeface="Segment A Heavy"/>
              </a:rPr>
              <a:t>YOUR PA</a:t>
            </a:r>
          </a:p>
        </p:txBody>
      </p:sp>
      <p:sp>
        <p:nvSpPr>
          <p:cNvPr name="TextBox 7" id="7"/>
          <p:cNvSpPr txBox="true"/>
          <p:nvPr/>
        </p:nvSpPr>
        <p:spPr>
          <a:xfrm rot="0">
            <a:off x="1589884" y="4256745"/>
            <a:ext cx="8928993" cy="1393429"/>
          </a:xfrm>
          <a:prstGeom prst="rect">
            <a:avLst/>
          </a:prstGeom>
        </p:spPr>
        <p:txBody>
          <a:bodyPr anchor="t" rtlCol="false" tIns="0" lIns="0" bIns="0" rIns="0">
            <a:spAutoFit/>
          </a:bodyPr>
          <a:lstStyle/>
          <a:p>
            <a:pPr algn="ctr" marL="494543" indent="-247272" lvl="1">
              <a:lnSpc>
                <a:spcPts val="3206"/>
              </a:lnSpc>
              <a:spcBef>
                <a:spcPct val="0"/>
              </a:spcBef>
              <a:buAutoNum type="arabicPeriod" startAt="1"/>
            </a:pPr>
            <a:r>
              <a:rPr lang="en-US" b="true" sz="2290">
                <a:solidFill>
                  <a:srgbClr val="FFFFFF"/>
                </a:solidFill>
                <a:latin typeface="Montserrat Heavy"/>
                <a:ea typeface="Montserrat Heavy"/>
                <a:cs typeface="Montserrat Heavy"/>
                <a:sym typeface="Montserrat Heavy"/>
              </a:rPr>
              <a:t>/T</a:t>
            </a:r>
            <a:r>
              <a:rPr lang="en-US" b="true" sz="2290">
                <a:solidFill>
                  <a:srgbClr val="FFFFFF"/>
                </a:solidFill>
                <a:latin typeface="Montserrat Heavy"/>
                <a:ea typeface="Montserrat Heavy"/>
                <a:cs typeface="Montserrat Heavy"/>
                <a:sym typeface="Montserrat Heavy"/>
              </a:rPr>
              <a:t>OP_PLAYERS: RETURNS THE TOP 10 PLAYERS </a:t>
            </a:r>
          </a:p>
          <a:p>
            <a:pPr algn="ctr" marL="494543" indent="-247272" lvl="1">
              <a:lnSpc>
                <a:spcPts val="3206"/>
              </a:lnSpc>
              <a:spcBef>
                <a:spcPct val="0"/>
              </a:spcBef>
              <a:buAutoNum type="arabicPeriod" startAt="1"/>
            </a:pPr>
            <a:r>
              <a:rPr lang="en-US" b="true" sz="2290">
                <a:solidFill>
                  <a:srgbClr val="FFFFFF"/>
                </a:solidFill>
                <a:latin typeface="Montserrat Heavy"/>
                <a:ea typeface="Montserrat Heavy"/>
                <a:cs typeface="Montserrat Heavy"/>
                <a:sym typeface="Montserrat Heavy"/>
              </a:rPr>
              <a:t>BASED ON THE NUMBER OF MATCHES WON.</a:t>
            </a:r>
          </a:p>
          <a:p>
            <a:pPr algn="ctr">
              <a:lnSpc>
                <a:spcPts val="4886"/>
              </a:lnSpc>
              <a:spcBef>
                <a:spcPct val="0"/>
              </a:spcBef>
            </a:pPr>
          </a:p>
        </p:txBody>
      </p:sp>
      <p:sp>
        <p:nvSpPr>
          <p:cNvPr name="TextBox 8" id="8"/>
          <p:cNvSpPr txBox="true"/>
          <p:nvPr/>
        </p:nvSpPr>
        <p:spPr>
          <a:xfrm rot="0">
            <a:off x="1589884" y="2658846"/>
            <a:ext cx="8928993" cy="531099"/>
          </a:xfrm>
          <a:prstGeom prst="rect">
            <a:avLst/>
          </a:prstGeom>
        </p:spPr>
        <p:txBody>
          <a:bodyPr anchor="t" rtlCol="false" tIns="0" lIns="0" bIns="0" rIns="0">
            <a:spAutoFit/>
          </a:bodyPr>
          <a:lstStyle/>
          <a:p>
            <a:pPr algn="ctr">
              <a:lnSpc>
                <a:spcPts val="4326"/>
              </a:lnSpc>
              <a:spcBef>
                <a:spcPct val="0"/>
              </a:spcBef>
            </a:pPr>
            <a:r>
              <a:rPr lang="en-US" b="true" sz="3090">
                <a:solidFill>
                  <a:srgbClr val="D4F70C"/>
                </a:solidFill>
                <a:latin typeface="Montserrat Heavy"/>
                <a:ea typeface="Montserrat Heavy"/>
                <a:cs typeface="Montserrat Heavy"/>
                <a:sym typeface="Montserrat Heavy"/>
              </a:rPr>
              <a:t>3 API ENDPOINTS CREATION</a:t>
            </a:r>
          </a:p>
        </p:txBody>
      </p:sp>
      <p:sp>
        <p:nvSpPr>
          <p:cNvPr name="TextBox 9" id="9"/>
          <p:cNvSpPr txBox="true"/>
          <p:nvPr/>
        </p:nvSpPr>
        <p:spPr>
          <a:xfrm rot="0">
            <a:off x="1589884" y="6134881"/>
            <a:ext cx="8928993" cy="1125458"/>
          </a:xfrm>
          <a:prstGeom prst="rect">
            <a:avLst/>
          </a:prstGeom>
        </p:spPr>
        <p:txBody>
          <a:bodyPr anchor="t" rtlCol="false" tIns="0" lIns="0" bIns="0" rIns="0">
            <a:spAutoFit/>
          </a:bodyPr>
          <a:lstStyle/>
          <a:p>
            <a:pPr algn="ctr" marL="472954" indent="-236477" lvl="1">
              <a:lnSpc>
                <a:spcPts val="3066"/>
              </a:lnSpc>
              <a:buAutoNum type="arabicPeriod" startAt="1"/>
            </a:pPr>
            <a:r>
              <a:rPr lang="en-US" b="true" sz="2190">
                <a:solidFill>
                  <a:srgbClr val="FFFFFF"/>
                </a:solidFill>
                <a:latin typeface="Montserrat Heavy"/>
                <a:ea typeface="Montserrat Heavy"/>
                <a:cs typeface="Montserrat Heavy"/>
                <a:sym typeface="Montserrat Heavy"/>
              </a:rPr>
              <a:t>/SURFACE_STATS: PROVIDES AVERAGE </a:t>
            </a:r>
          </a:p>
          <a:p>
            <a:pPr algn="ctr" marL="472954" indent="-236477" lvl="1">
              <a:lnSpc>
                <a:spcPts val="3066"/>
              </a:lnSpc>
              <a:buAutoNum type="arabicPeriod" startAt="1"/>
            </a:pPr>
            <a:r>
              <a:rPr lang="en-US" b="true" sz="2190">
                <a:solidFill>
                  <a:srgbClr val="FFFFFF"/>
                </a:solidFill>
                <a:latin typeface="Montserrat Heavy"/>
                <a:ea typeface="Montserrat Heavy"/>
                <a:cs typeface="Montserrat Heavy"/>
                <a:sym typeface="Montserrat Heavy"/>
              </a:rPr>
              <a:t>STATISTICS </a:t>
            </a:r>
          </a:p>
          <a:p>
            <a:pPr algn="ctr" marL="472954" indent="-236477" lvl="1">
              <a:lnSpc>
                <a:spcPts val="3066"/>
              </a:lnSpc>
              <a:spcBef>
                <a:spcPct val="0"/>
              </a:spcBef>
              <a:buAutoNum type="arabicPeriod" startAt="1"/>
            </a:pPr>
            <a:r>
              <a:rPr lang="en-US" b="true" sz="2190">
                <a:solidFill>
                  <a:srgbClr val="FFFFFF"/>
                </a:solidFill>
                <a:latin typeface="Montserrat Heavy"/>
                <a:ea typeface="Montserrat Heavy"/>
                <a:cs typeface="Montserrat Heavy"/>
                <a:sym typeface="Montserrat Heavy"/>
              </a:rPr>
              <a:t>FOR EACH PLAYING SURFACE</a:t>
            </a:r>
          </a:p>
        </p:txBody>
      </p:sp>
      <p:sp>
        <p:nvSpPr>
          <p:cNvPr name="TextBox 10" id="10"/>
          <p:cNvSpPr txBox="true"/>
          <p:nvPr/>
        </p:nvSpPr>
        <p:spPr>
          <a:xfrm rot="0">
            <a:off x="1883883" y="8593551"/>
            <a:ext cx="8928993" cy="1470660"/>
          </a:xfrm>
          <a:prstGeom prst="rect">
            <a:avLst/>
          </a:prstGeom>
        </p:spPr>
        <p:txBody>
          <a:bodyPr anchor="t" rtlCol="false" tIns="0" lIns="0" bIns="0" rIns="0">
            <a:spAutoFit/>
          </a:bodyPr>
          <a:lstStyle/>
          <a:p>
            <a:pPr algn="ctr" marL="453390" indent="-226695" lvl="1">
              <a:lnSpc>
                <a:spcPts val="2940"/>
              </a:lnSpc>
              <a:buAutoNum type="arabicPeriod" startAt="1"/>
            </a:pPr>
            <a:r>
              <a:rPr lang="en-US" b="true" sz="2100">
                <a:solidFill>
                  <a:srgbClr val="FFFFFF"/>
                </a:solidFill>
                <a:latin typeface="Montserrat Heavy"/>
                <a:ea typeface="Montserrat Heavy"/>
                <a:cs typeface="Montserrat Heavy"/>
                <a:sym typeface="Montserrat Heavy"/>
              </a:rPr>
              <a:t>/PLAYER_STATS/&lt;PLAYER_NAME&gt;: GIVES </a:t>
            </a:r>
          </a:p>
          <a:p>
            <a:pPr algn="ctr" marL="453390" indent="-226695" lvl="1">
              <a:lnSpc>
                <a:spcPts val="2940"/>
              </a:lnSpc>
              <a:buAutoNum type="arabicPeriod" startAt="1"/>
            </a:pPr>
            <a:r>
              <a:rPr lang="en-US" b="true" sz="2100">
                <a:solidFill>
                  <a:srgbClr val="FFFFFF"/>
                </a:solidFill>
                <a:latin typeface="Montserrat Heavy"/>
                <a:ea typeface="Montserrat Heavy"/>
                <a:cs typeface="Montserrat Heavy"/>
                <a:sym typeface="Montserrat Heavy"/>
              </a:rPr>
              <a:t>DETAILED </a:t>
            </a:r>
          </a:p>
          <a:p>
            <a:pPr algn="ctr" marL="453390" indent="-226695" lvl="1">
              <a:lnSpc>
                <a:spcPts val="2940"/>
              </a:lnSpc>
              <a:buAutoNum type="arabicPeriod" startAt="1"/>
            </a:pPr>
            <a:r>
              <a:rPr lang="en-US" b="true" sz="2100">
                <a:solidFill>
                  <a:srgbClr val="FFFFFF"/>
                </a:solidFill>
                <a:latin typeface="Montserrat Heavy"/>
                <a:ea typeface="Montserrat Heavy"/>
                <a:cs typeface="Montserrat Heavy"/>
                <a:sym typeface="Montserrat Heavy"/>
              </a:rPr>
              <a:t>STATS FOR A SPECIFIC PLAYER.</a:t>
            </a:r>
          </a:p>
          <a:p>
            <a:pPr algn="ctr">
              <a:lnSpc>
                <a:spcPts val="2940"/>
              </a:lnSpc>
              <a:spcBef>
                <a:spcPct val="0"/>
              </a:spcBef>
            </a:pPr>
          </a:p>
        </p:txBody>
      </p:sp>
      <p:sp>
        <p:nvSpPr>
          <p:cNvPr name="TextBox 11" id="11"/>
          <p:cNvSpPr txBox="true"/>
          <p:nvPr/>
        </p:nvSpPr>
        <p:spPr>
          <a:xfrm rot="0">
            <a:off x="13306360" y="2880723"/>
            <a:ext cx="1692592" cy="531099"/>
          </a:xfrm>
          <a:prstGeom prst="rect">
            <a:avLst/>
          </a:prstGeom>
        </p:spPr>
        <p:txBody>
          <a:bodyPr anchor="t" rtlCol="false" tIns="0" lIns="0" bIns="0" rIns="0">
            <a:spAutoFit/>
          </a:bodyPr>
          <a:lstStyle/>
          <a:p>
            <a:pPr algn="ctr" marL="0" indent="0" lvl="0">
              <a:lnSpc>
                <a:spcPts val="4326"/>
              </a:lnSpc>
              <a:spcBef>
                <a:spcPct val="0"/>
              </a:spcBef>
            </a:pPr>
            <a:r>
              <a:rPr lang="en-US" b="true" sz="3090" strike="noStrike" u="none">
                <a:solidFill>
                  <a:srgbClr val="D4F70C"/>
                </a:solidFill>
                <a:latin typeface="Montserrat Heavy"/>
                <a:ea typeface="Montserrat Heavy"/>
                <a:cs typeface="Montserrat Heavy"/>
                <a:sym typeface="Montserrat Heavy"/>
              </a:rPr>
              <a:t>API USE</a:t>
            </a:r>
          </a:p>
        </p:txBody>
      </p:sp>
      <p:sp>
        <p:nvSpPr>
          <p:cNvPr name="TextBox 12" id="12"/>
          <p:cNvSpPr txBox="true"/>
          <p:nvPr/>
        </p:nvSpPr>
        <p:spPr>
          <a:xfrm rot="0">
            <a:off x="11778701" y="4402422"/>
            <a:ext cx="5655707" cy="363458"/>
          </a:xfrm>
          <a:prstGeom prst="rect">
            <a:avLst/>
          </a:prstGeom>
        </p:spPr>
        <p:txBody>
          <a:bodyPr anchor="t" rtlCol="false" tIns="0" lIns="0" bIns="0" rIns="0">
            <a:spAutoFit/>
          </a:bodyPr>
          <a:lstStyle/>
          <a:p>
            <a:pPr algn="ctr">
              <a:lnSpc>
                <a:spcPts val="3066"/>
              </a:lnSpc>
              <a:spcBef>
                <a:spcPct val="0"/>
              </a:spcBef>
            </a:pPr>
            <a:r>
              <a:rPr lang="en-US" b="true" sz="2190">
                <a:solidFill>
                  <a:srgbClr val="FFFFFF"/>
                </a:solidFill>
                <a:latin typeface="Montserrat Heavy"/>
                <a:ea typeface="Montserrat Heavy"/>
                <a:cs typeface="Montserrat Heavy"/>
                <a:sym typeface="Montserrat Heavy"/>
              </a:rPr>
              <a:t>INSTALL PANDAS &amp; FLASK LIBRARIES</a:t>
            </a:r>
          </a:p>
        </p:txBody>
      </p:sp>
      <p:sp>
        <p:nvSpPr>
          <p:cNvPr name="TextBox 13" id="13"/>
          <p:cNvSpPr txBox="true"/>
          <p:nvPr/>
        </p:nvSpPr>
        <p:spPr>
          <a:xfrm rot="0">
            <a:off x="10096370" y="6353201"/>
            <a:ext cx="8191630" cy="744458"/>
          </a:xfrm>
          <a:prstGeom prst="rect">
            <a:avLst/>
          </a:prstGeom>
        </p:spPr>
        <p:txBody>
          <a:bodyPr anchor="t" rtlCol="false" tIns="0" lIns="0" bIns="0" rIns="0">
            <a:spAutoFit/>
          </a:bodyPr>
          <a:lstStyle/>
          <a:p>
            <a:pPr algn="ctr">
              <a:lnSpc>
                <a:spcPts val="3066"/>
              </a:lnSpc>
              <a:spcBef>
                <a:spcPct val="0"/>
              </a:spcBef>
            </a:pPr>
            <a:r>
              <a:rPr lang="en-US" b="true" sz="2190">
                <a:solidFill>
                  <a:srgbClr val="FFFFFF"/>
                </a:solidFill>
                <a:latin typeface="Montserrat Heavy"/>
                <a:ea typeface="Montserrat Heavy"/>
                <a:cs typeface="Montserrat Heavy"/>
                <a:sym typeface="Montserrat Heavy"/>
              </a:rPr>
              <a:t>SAVE THE SCRIPT AS TENNIS_API.PY IN THE SAME DIRECTORY AS YOUR CSV  AND RUN IT.</a:t>
            </a:r>
          </a:p>
        </p:txBody>
      </p:sp>
      <p:sp>
        <p:nvSpPr>
          <p:cNvPr name="TextBox 14" id="14"/>
          <p:cNvSpPr txBox="true"/>
          <p:nvPr/>
        </p:nvSpPr>
        <p:spPr>
          <a:xfrm rot="0">
            <a:off x="10331583" y="8475640"/>
            <a:ext cx="7721203" cy="323453"/>
          </a:xfrm>
          <a:prstGeom prst="rect">
            <a:avLst/>
          </a:prstGeom>
        </p:spPr>
        <p:txBody>
          <a:bodyPr anchor="t" rtlCol="false" tIns="0" lIns="0" bIns="0" rIns="0">
            <a:spAutoFit/>
          </a:bodyPr>
          <a:lstStyle/>
          <a:p>
            <a:pPr algn="ctr">
              <a:lnSpc>
                <a:spcPts val="2646"/>
              </a:lnSpc>
              <a:spcBef>
                <a:spcPct val="0"/>
              </a:spcBef>
            </a:pPr>
            <a:r>
              <a:rPr lang="en-US" b="true" sz="1890">
                <a:solidFill>
                  <a:srgbClr val="FFFFFF"/>
                </a:solidFill>
                <a:latin typeface="Montserrat Heavy"/>
                <a:ea typeface="Montserrat Heavy"/>
                <a:cs typeface="Montserrat Heavy"/>
                <a:sym typeface="Montserrat Heavy"/>
              </a:rPr>
              <a:t>THE API WILL BE ACCESSIBLE AT HTTP://LOCALHOST:5000.</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391A4"/>
        </a:solidFill>
      </p:bgPr>
    </p:bg>
    <p:spTree>
      <p:nvGrpSpPr>
        <p:cNvPr id="1" name=""/>
        <p:cNvGrpSpPr/>
        <p:nvPr/>
      </p:nvGrpSpPr>
      <p:grpSpPr>
        <a:xfrm>
          <a:off x="0" y="0"/>
          <a:ext cx="0" cy="0"/>
          <a:chOff x="0" y="0"/>
          <a:chExt cx="0" cy="0"/>
        </a:xfrm>
      </p:grpSpPr>
      <p:sp>
        <p:nvSpPr>
          <p:cNvPr name="Freeform 2" id="2"/>
          <p:cNvSpPr/>
          <p:nvPr/>
        </p:nvSpPr>
        <p:spPr>
          <a:xfrm flipH="false" flipV="false" rot="0">
            <a:off x="16516350" y="0"/>
            <a:ext cx="1771650" cy="1771650"/>
          </a:xfrm>
          <a:custGeom>
            <a:avLst/>
            <a:gdLst/>
            <a:ahLst/>
            <a:cxnLst/>
            <a:rect r="r" b="b" t="t" l="l"/>
            <a:pathLst>
              <a:path h="1771650" w="1771650">
                <a:moveTo>
                  <a:pt x="0" y="0"/>
                </a:moveTo>
                <a:lnTo>
                  <a:pt x="1771650" y="0"/>
                </a:lnTo>
                <a:lnTo>
                  <a:pt x="1771650" y="1771650"/>
                </a:lnTo>
                <a:lnTo>
                  <a:pt x="0" y="1771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2875" y="5847542"/>
            <a:ext cx="1771650" cy="1771650"/>
          </a:xfrm>
          <a:custGeom>
            <a:avLst/>
            <a:gdLst/>
            <a:ahLst/>
            <a:cxnLst/>
            <a:rect r="r" b="b" t="t" l="l"/>
            <a:pathLst>
              <a:path h="1771650" w="1771650">
                <a:moveTo>
                  <a:pt x="0" y="0"/>
                </a:moveTo>
                <a:lnTo>
                  <a:pt x="1771650" y="0"/>
                </a:lnTo>
                <a:lnTo>
                  <a:pt x="1771650" y="1771650"/>
                </a:lnTo>
                <a:lnTo>
                  <a:pt x="0" y="1771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255462" y="8515350"/>
            <a:ext cx="1771650" cy="1771650"/>
          </a:xfrm>
          <a:custGeom>
            <a:avLst/>
            <a:gdLst/>
            <a:ahLst/>
            <a:cxnLst/>
            <a:rect r="r" b="b" t="t" l="l"/>
            <a:pathLst>
              <a:path h="1771650" w="1771650">
                <a:moveTo>
                  <a:pt x="0" y="0"/>
                </a:moveTo>
                <a:lnTo>
                  <a:pt x="1771650" y="0"/>
                </a:lnTo>
                <a:lnTo>
                  <a:pt x="1771650" y="1771650"/>
                </a:lnTo>
                <a:lnTo>
                  <a:pt x="0" y="1771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0" y="676499"/>
            <a:ext cx="12696760" cy="1095151"/>
          </a:xfrm>
          <a:prstGeom prst="rect">
            <a:avLst/>
          </a:prstGeom>
        </p:spPr>
        <p:txBody>
          <a:bodyPr anchor="t" rtlCol="false" tIns="0" lIns="0" bIns="0" rIns="0">
            <a:spAutoFit/>
          </a:bodyPr>
          <a:lstStyle/>
          <a:p>
            <a:pPr algn="ctr">
              <a:lnSpc>
                <a:spcPts val="4195"/>
              </a:lnSpc>
            </a:pPr>
            <a:r>
              <a:rPr lang="en-US" b="true" sz="4995">
                <a:solidFill>
                  <a:srgbClr val="FFDE59"/>
                </a:solidFill>
                <a:latin typeface="Montserrat Bold"/>
                <a:ea typeface="Montserrat Bold"/>
                <a:cs typeface="Montserrat Bold"/>
                <a:sym typeface="Montserrat Bold"/>
              </a:rPr>
              <a:t> CREATE AN API USING A WEB FRAMEWORK : FLASK IN PYTHON</a:t>
            </a:r>
          </a:p>
        </p:txBody>
      </p:sp>
      <p:sp>
        <p:nvSpPr>
          <p:cNvPr name="TextBox 6" id="6"/>
          <p:cNvSpPr txBox="true"/>
          <p:nvPr/>
        </p:nvSpPr>
        <p:spPr>
          <a:xfrm rot="-712972">
            <a:off x="17275566" y="486402"/>
            <a:ext cx="814593" cy="318974"/>
          </a:xfrm>
          <a:prstGeom prst="rect">
            <a:avLst/>
          </a:prstGeom>
        </p:spPr>
        <p:txBody>
          <a:bodyPr anchor="t" rtlCol="false" tIns="0" lIns="0" bIns="0" rIns="0">
            <a:spAutoFit/>
          </a:bodyPr>
          <a:lstStyle/>
          <a:p>
            <a:pPr algn="ctr">
              <a:lnSpc>
                <a:spcPts val="2590"/>
              </a:lnSpc>
              <a:spcBef>
                <a:spcPct val="0"/>
              </a:spcBef>
            </a:pPr>
            <a:r>
              <a:rPr lang="en-US" b="true" sz="1850">
                <a:solidFill>
                  <a:srgbClr val="FFDE59"/>
                </a:solidFill>
                <a:latin typeface="Segment A Heavy"/>
                <a:ea typeface="Segment A Heavy"/>
                <a:cs typeface="Segment A Heavy"/>
                <a:sym typeface="Segment A Heavy"/>
              </a:rPr>
              <a:t>YOUR PA</a:t>
            </a:r>
          </a:p>
        </p:txBody>
      </p:sp>
      <p:sp>
        <p:nvSpPr>
          <p:cNvPr name="TextBox 7" id="7"/>
          <p:cNvSpPr txBox="true"/>
          <p:nvPr/>
        </p:nvSpPr>
        <p:spPr>
          <a:xfrm rot="0">
            <a:off x="4679503" y="4054064"/>
            <a:ext cx="8928993" cy="1793479"/>
          </a:xfrm>
          <a:prstGeom prst="rect">
            <a:avLst/>
          </a:prstGeom>
        </p:spPr>
        <p:txBody>
          <a:bodyPr anchor="t" rtlCol="false" tIns="0" lIns="0" bIns="0" rIns="0">
            <a:spAutoFit/>
          </a:bodyPr>
          <a:lstStyle/>
          <a:p>
            <a:pPr algn="ctr" marL="494543" indent="-247272" lvl="1">
              <a:lnSpc>
                <a:spcPts val="3206"/>
              </a:lnSpc>
              <a:buAutoNum type="arabicPeriod" startAt="1"/>
            </a:pPr>
            <a:r>
              <a:rPr lang="en-US" b="true" sz="2290">
                <a:solidFill>
                  <a:srgbClr val="FFFFFF"/>
                </a:solidFill>
                <a:latin typeface="Montserrat Heavy"/>
                <a:ea typeface="Montserrat Heavy"/>
                <a:cs typeface="Montserrat Heavy"/>
                <a:sym typeface="Montserrat Heavy"/>
              </a:rPr>
              <a:t>TOP PLAYERS: HTTP://LOCALHOST:5000/TOP_PLAYERS</a:t>
            </a:r>
          </a:p>
          <a:p>
            <a:pPr algn="ctr" marL="494543" indent="-247272" lvl="1">
              <a:lnSpc>
                <a:spcPts val="3206"/>
              </a:lnSpc>
              <a:spcBef>
                <a:spcPct val="0"/>
              </a:spcBef>
              <a:buAutoNum type="arabicPeriod" startAt="1"/>
            </a:pPr>
          </a:p>
          <a:p>
            <a:pPr algn="ctr">
              <a:lnSpc>
                <a:spcPts val="4886"/>
              </a:lnSpc>
              <a:spcBef>
                <a:spcPct val="0"/>
              </a:spcBef>
            </a:pPr>
          </a:p>
        </p:txBody>
      </p:sp>
      <p:sp>
        <p:nvSpPr>
          <p:cNvPr name="TextBox 8" id="8"/>
          <p:cNvSpPr txBox="true"/>
          <p:nvPr/>
        </p:nvSpPr>
        <p:spPr>
          <a:xfrm rot="0">
            <a:off x="5041421" y="2648511"/>
            <a:ext cx="8928993" cy="531099"/>
          </a:xfrm>
          <a:prstGeom prst="rect">
            <a:avLst/>
          </a:prstGeom>
        </p:spPr>
        <p:txBody>
          <a:bodyPr anchor="t" rtlCol="false" tIns="0" lIns="0" bIns="0" rIns="0">
            <a:spAutoFit/>
          </a:bodyPr>
          <a:lstStyle/>
          <a:p>
            <a:pPr algn="ctr">
              <a:lnSpc>
                <a:spcPts val="4326"/>
              </a:lnSpc>
              <a:spcBef>
                <a:spcPct val="0"/>
              </a:spcBef>
            </a:pPr>
            <a:r>
              <a:rPr lang="en-US" b="true" sz="3090">
                <a:solidFill>
                  <a:srgbClr val="D4F70C"/>
                </a:solidFill>
                <a:latin typeface="Montserrat Heavy"/>
                <a:ea typeface="Montserrat Heavy"/>
                <a:cs typeface="Montserrat Heavy"/>
                <a:sym typeface="Montserrat Heavy"/>
              </a:rPr>
              <a:t>3 API ENDPOINTS TEST</a:t>
            </a:r>
          </a:p>
        </p:txBody>
      </p:sp>
      <p:sp>
        <p:nvSpPr>
          <p:cNvPr name="TextBox 9" id="9"/>
          <p:cNvSpPr txBox="true"/>
          <p:nvPr/>
        </p:nvSpPr>
        <p:spPr>
          <a:xfrm rot="0">
            <a:off x="4679503" y="6123533"/>
            <a:ext cx="8928993" cy="1125458"/>
          </a:xfrm>
          <a:prstGeom prst="rect">
            <a:avLst/>
          </a:prstGeom>
        </p:spPr>
        <p:txBody>
          <a:bodyPr anchor="t" rtlCol="false" tIns="0" lIns="0" bIns="0" rIns="0">
            <a:spAutoFit/>
          </a:bodyPr>
          <a:lstStyle/>
          <a:p>
            <a:pPr algn="ctr" marL="472954" indent="-236477" lvl="1">
              <a:lnSpc>
                <a:spcPts val="3066"/>
              </a:lnSpc>
              <a:buAutoNum type="arabicPeriod" startAt="1"/>
            </a:pPr>
            <a:r>
              <a:rPr lang="en-US" b="true" sz="2190">
                <a:solidFill>
                  <a:srgbClr val="FFFFFF"/>
                </a:solidFill>
                <a:latin typeface="Montserrat Heavy"/>
                <a:ea typeface="Montserrat Heavy"/>
                <a:cs typeface="Montserrat Heavy"/>
                <a:sym typeface="Montserrat Heavy"/>
              </a:rPr>
              <a:t>SURFACE STATS: HTTP://LOCALHOST:5000/SURFACE_STATS</a:t>
            </a:r>
          </a:p>
          <a:p>
            <a:pPr algn="ctr" marL="472954" indent="-236477" lvl="1">
              <a:lnSpc>
                <a:spcPts val="3066"/>
              </a:lnSpc>
              <a:spcBef>
                <a:spcPct val="0"/>
              </a:spcBef>
              <a:buAutoNum type="arabicPeriod" startAt="1"/>
            </a:pPr>
          </a:p>
        </p:txBody>
      </p:sp>
      <p:sp>
        <p:nvSpPr>
          <p:cNvPr name="TextBox 10" id="10"/>
          <p:cNvSpPr txBox="true"/>
          <p:nvPr/>
        </p:nvSpPr>
        <p:spPr>
          <a:xfrm rot="0">
            <a:off x="6596445" y="8798288"/>
            <a:ext cx="6315075" cy="744458"/>
          </a:xfrm>
          <a:prstGeom prst="rect">
            <a:avLst/>
          </a:prstGeom>
        </p:spPr>
        <p:txBody>
          <a:bodyPr anchor="t" rtlCol="false" tIns="0" lIns="0" bIns="0" rIns="0">
            <a:spAutoFit/>
          </a:bodyPr>
          <a:lstStyle/>
          <a:p>
            <a:pPr algn="ctr">
              <a:lnSpc>
                <a:spcPts val="3066"/>
              </a:lnSpc>
              <a:spcBef>
                <a:spcPct val="0"/>
              </a:spcBef>
            </a:pPr>
            <a:r>
              <a:rPr lang="en-US" b="true" sz="2190">
                <a:solidFill>
                  <a:srgbClr val="FFFFFF"/>
                </a:solidFill>
                <a:latin typeface="Montserrat Heavy"/>
                <a:ea typeface="Montserrat Heavy"/>
                <a:cs typeface="Montserrat Heavy"/>
                <a:sym typeface="Montserrat Heavy"/>
              </a:rPr>
              <a:t>PLAYER STATS: HTTP://LOCALHOST:5000/</a:t>
            </a:r>
          </a:p>
          <a:p>
            <a:pPr algn="ctr">
              <a:lnSpc>
                <a:spcPts val="3066"/>
              </a:lnSpc>
              <a:spcBef>
                <a:spcPct val="0"/>
              </a:spcBef>
            </a:pPr>
            <a:r>
              <a:rPr lang="en-US" b="true" sz="2190">
                <a:solidFill>
                  <a:srgbClr val="FFFFFF"/>
                </a:solidFill>
                <a:latin typeface="Montserrat Heavy"/>
                <a:ea typeface="Montserrat Heavy"/>
                <a:cs typeface="Montserrat Heavy"/>
                <a:sym typeface="Montserrat Heavy"/>
              </a:rPr>
              <a:t>PLAYER_STATS/FELIX AUGER ALIASSIME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391A4"/>
        </a:solidFill>
      </p:bgPr>
    </p:bg>
    <p:spTree>
      <p:nvGrpSpPr>
        <p:cNvPr id="1" name=""/>
        <p:cNvGrpSpPr/>
        <p:nvPr/>
      </p:nvGrpSpPr>
      <p:grpSpPr>
        <a:xfrm>
          <a:off x="0" y="0"/>
          <a:ext cx="0" cy="0"/>
          <a:chOff x="0" y="0"/>
          <a:chExt cx="0" cy="0"/>
        </a:xfrm>
      </p:grpSpPr>
      <p:grpSp>
        <p:nvGrpSpPr>
          <p:cNvPr name="Group 2" id="2"/>
          <p:cNvGrpSpPr/>
          <p:nvPr/>
        </p:nvGrpSpPr>
        <p:grpSpPr>
          <a:xfrm rot="0">
            <a:off x="0" y="4082605"/>
            <a:ext cx="8751983" cy="6204395"/>
            <a:chOff x="0" y="0"/>
            <a:chExt cx="11669311" cy="8272526"/>
          </a:xfrm>
        </p:grpSpPr>
        <p:pic>
          <p:nvPicPr>
            <p:cNvPr name="Picture 3" id="3"/>
            <p:cNvPicPr>
              <a:picLocks noChangeAspect="true"/>
            </p:cNvPicPr>
            <p:nvPr/>
          </p:nvPicPr>
          <p:blipFill>
            <a:blip r:embed="rId3"/>
            <a:srcRect l="1121" t="21584" r="14184" b="38413"/>
            <a:stretch>
              <a:fillRect/>
            </a:stretch>
          </p:blipFill>
          <p:spPr>
            <a:xfrm flipH="false" flipV="false">
              <a:off x="0" y="0"/>
              <a:ext cx="11669311" cy="8272526"/>
            </a:xfrm>
            <a:prstGeom prst="rect">
              <a:avLst/>
            </a:prstGeom>
          </p:spPr>
        </p:pic>
      </p:grpSp>
      <p:grpSp>
        <p:nvGrpSpPr>
          <p:cNvPr name="Group 4" id="4"/>
          <p:cNvGrpSpPr/>
          <p:nvPr/>
        </p:nvGrpSpPr>
        <p:grpSpPr>
          <a:xfrm rot="0">
            <a:off x="8751983" y="0"/>
            <a:ext cx="9536017" cy="10287000"/>
            <a:chOff x="0" y="0"/>
            <a:chExt cx="2511544" cy="2709333"/>
          </a:xfrm>
        </p:grpSpPr>
        <p:sp>
          <p:nvSpPr>
            <p:cNvPr name="Freeform 5" id="5"/>
            <p:cNvSpPr/>
            <p:nvPr/>
          </p:nvSpPr>
          <p:spPr>
            <a:xfrm flipH="false" flipV="false" rot="0">
              <a:off x="0" y="0"/>
              <a:ext cx="2511544" cy="2709333"/>
            </a:xfrm>
            <a:custGeom>
              <a:avLst/>
              <a:gdLst/>
              <a:ahLst/>
              <a:cxnLst/>
              <a:rect r="r" b="b" t="t" l="l"/>
              <a:pathLst>
                <a:path h="2709333" w="2511544">
                  <a:moveTo>
                    <a:pt x="0" y="0"/>
                  </a:moveTo>
                  <a:lnTo>
                    <a:pt x="2511544" y="0"/>
                  </a:lnTo>
                  <a:lnTo>
                    <a:pt x="2511544" y="2709333"/>
                  </a:lnTo>
                  <a:lnTo>
                    <a:pt x="0" y="2709333"/>
                  </a:lnTo>
                  <a:close/>
                </a:path>
              </a:pathLst>
            </a:custGeom>
            <a:solidFill>
              <a:srgbClr val="FD7227"/>
            </a:solidFill>
          </p:spPr>
        </p:sp>
        <p:sp>
          <p:nvSpPr>
            <p:cNvPr name="TextBox 6" id="6"/>
            <p:cNvSpPr txBox="true"/>
            <p:nvPr/>
          </p:nvSpPr>
          <p:spPr>
            <a:xfrm>
              <a:off x="0" y="-38100"/>
              <a:ext cx="2511544"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11748342" y="-621026"/>
            <a:ext cx="1771650" cy="1771650"/>
          </a:xfrm>
          <a:custGeom>
            <a:avLst/>
            <a:gdLst/>
            <a:ahLst/>
            <a:cxnLst/>
            <a:rect r="r" b="b" t="t" l="l"/>
            <a:pathLst>
              <a:path h="1771650" w="1771650">
                <a:moveTo>
                  <a:pt x="0" y="0"/>
                </a:moveTo>
                <a:lnTo>
                  <a:pt x="1771650" y="0"/>
                </a:lnTo>
                <a:lnTo>
                  <a:pt x="1771650" y="1771650"/>
                </a:lnTo>
                <a:lnTo>
                  <a:pt x="0" y="17716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4897927" y="3196780"/>
            <a:ext cx="1771650" cy="1771650"/>
          </a:xfrm>
          <a:custGeom>
            <a:avLst/>
            <a:gdLst/>
            <a:ahLst/>
            <a:cxnLst/>
            <a:rect r="r" b="b" t="t" l="l"/>
            <a:pathLst>
              <a:path h="1771650" w="1771650">
                <a:moveTo>
                  <a:pt x="0" y="0"/>
                </a:moveTo>
                <a:lnTo>
                  <a:pt x="1771650" y="0"/>
                </a:lnTo>
                <a:lnTo>
                  <a:pt x="1771650" y="1771650"/>
                </a:lnTo>
                <a:lnTo>
                  <a:pt x="0" y="17716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7402175" y="7100497"/>
            <a:ext cx="1771650" cy="1771650"/>
          </a:xfrm>
          <a:custGeom>
            <a:avLst/>
            <a:gdLst/>
            <a:ahLst/>
            <a:cxnLst/>
            <a:rect r="r" b="b" t="t" l="l"/>
            <a:pathLst>
              <a:path h="1771650" w="1771650">
                <a:moveTo>
                  <a:pt x="0" y="0"/>
                </a:moveTo>
                <a:lnTo>
                  <a:pt x="1771650" y="0"/>
                </a:lnTo>
                <a:lnTo>
                  <a:pt x="1771650" y="1771650"/>
                </a:lnTo>
                <a:lnTo>
                  <a:pt x="0" y="17716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9723551" y="4082605"/>
            <a:ext cx="1771650" cy="1771650"/>
          </a:xfrm>
          <a:custGeom>
            <a:avLst/>
            <a:gdLst/>
            <a:ahLst/>
            <a:cxnLst/>
            <a:rect r="r" b="b" t="t" l="l"/>
            <a:pathLst>
              <a:path h="1771650" w="1771650">
                <a:moveTo>
                  <a:pt x="0" y="0"/>
                </a:moveTo>
                <a:lnTo>
                  <a:pt x="1771650" y="0"/>
                </a:lnTo>
                <a:lnTo>
                  <a:pt x="1771650" y="1771650"/>
                </a:lnTo>
                <a:lnTo>
                  <a:pt x="0" y="17716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1504531" y="331474"/>
            <a:ext cx="5866327" cy="3315663"/>
          </a:xfrm>
          <a:prstGeom prst="rect">
            <a:avLst/>
          </a:prstGeom>
        </p:spPr>
        <p:txBody>
          <a:bodyPr anchor="t" rtlCol="false" tIns="0" lIns="0" bIns="0" rIns="0">
            <a:spAutoFit/>
          </a:bodyPr>
          <a:lstStyle/>
          <a:p>
            <a:pPr algn="l">
              <a:lnSpc>
                <a:spcPts val="23525"/>
              </a:lnSpc>
            </a:pPr>
            <a:r>
              <a:rPr lang="en-US" b="true" sz="28006">
                <a:solidFill>
                  <a:srgbClr val="FFDE59"/>
                </a:solidFill>
                <a:latin typeface="Segment A Heavy"/>
                <a:ea typeface="Segment A Heavy"/>
                <a:cs typeface="Segment A Heavy"/>
                <a:sym typeface="Segment A Heavy"/>
              </a:rPr>
              <a:t>OVERVIEW</a:t>
            </a:r>
          </a:p>
        </p:txBody>
      </p:sp>
      <p:sp>
        <p:nvSpPr>
          <p:cNvPr name="TextBox 12" id="12"/>
          <p:cNvSpPr txBox="true"/>
          <p:nvPr/>
        </p:nvSpPr>
        <p:spPr>
          <a:xfrm rot="0">
            <a:off x="9393744" y="6131709"/>
            <a:ext cx="8252496" cy="3126591"/>
          </a:xfrm>
          <a:prstGeom prst="rect">
            <a:avLst/>
          </a:prstGeom>
        </p:spPr>
        <p:txBody>
          <a:bodyPr anchor="t" rtlCol="false" tIns="0" lIns="0" bIns="0" rIns="0">
            <a:spAutoFit/>
          </a:bodyPr>
          <a:lstStyle/>
          <a:p>
            <a:pPr algn="l" marL="541748" indent="-270874" lvl="1">
              <a:lnSpc>
                <a:spcPts val="3512"/>
              </a:lnSpc>
              <a:buFont typeface="Arial"/>
              <a:buChar char="•"/>
            </a:pPr>
            <a:r>
              <a:rPr lang="en-US" sz="2509">
                <a:solidFill>
                  <a:srgbClr val="FFDE59"/>
                </a:solidFill>
                <a:latin typeface="Montserrat"/>
                <a:ea typeface="Montserrat"/>
                <a:cs typeface="Montserrat"/>
                <a:sym typeface="Montserrat"/>
              </a:rPr>
              <a:t>01 - Introduction to the business problem and the objectives of the project</a:t>
            </a:r>
          </a:p>
          <a:p>
            <a:pPr algn="l">
              <a:lnSpc>
                <a:spcPts val="3774"/>
              </a:lnSpc>
            </a:pPr>
          </a:p>
          <a:p>
            <a:pPr algn="l">
              <a:lnSpc>
                <a:spcPts val="3573"/>
              </a:lnSpc>
            </a:pPr>
            <a:r>
              <a:rPr lang="en-US" sz="2552">
                <a:solidFill>
                  <a:srgbClr val="FFDE59"/>
                </a:solidFill>
                <a:latin typeface="Montserrat"/>
                <a:ea typeface="Montserrat"/>
                <a:cs typeface="Montserrat"/>
                <a:sym typeface="Montserrat"/>
              </a:rPr>
              <a:t>   </a:t>
            </a:r>
            <a:r>
              <a:rPr lang="en-US" sz="2552">
                <a:solidFill>
                  <a:srgbClr val="FFDE59"/>
                </a:solidFill>
                <a:latin typeface="Montserrat"/>
                <a:ea typeface="Montserrat"/>
                <a:cs typeface="Montserrat"/>
                <a:sym typeface="Montserrat"/>
              </a:rPr>
              <a:t>02 - Brief description of the dataset and its sources</a:t>
            </a:r>
          </a:p>
          <a:p>
            <a:pPr algn="l">
              <a:lnSpc>
                <a:spcPts val="3573"/>
              </a:lnSpc>
            </a:pPr>
            <a:r>
              <a:rPr lang="en-US" sz="2552">
                <a:solidFill>
                  <a:srgbClr val="FFDE59"/>
                </a:solidFill>
                <a:latin typeface="Montserrat"/>
                <a:ea typeface="Montserrat"/>
                <a:cs typeface="Montserrat"/>
                <a:sym typeface="Montserrat"/>
              </a:rPr>
              <a:t>    </a:t>
            </a:r>
            <a:r>
              <a:rPr lang="en-US" sz="2552">
                <a:solidFill>
                  <a:srgbClr val="FFDE59"/>
                </a:solidFill>
                <a:latin typeface="Montserrat"/>
                <a:ea typeface="Montserrat"/>
                <a:cs typeface="Montserrat"/>
                <a:sym typeface="Montserrat"/>
              </a:rPr>
              <a:t>03 - Statement of the research question  and the expected outcomes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2391A4"/>
        </a:solidFill>
      </p:bgPr>
    </p:bg>
    <p:spTree>
      <p:nvGrpSpPr>
        <p:cNvPr id="1" name=""/>
        <p:cNvGrpSpPr/>
        <p:nvPr/>
      </p:nvGrpSpPr>
      <p:grpSpPr>
        <a:xfrm>
          <a:off x="0" y="0"/>
          <a:ext cx="0" cy="0"/>
          <a:chOff x="0" y="0"/>
          <a:chExt cx="0" cy="0"/>
        </a:xfrm>
      </p:grpSpPr>
      <p:sp>
        <p:nvSpPr>
          <p:cNvPr name="Freeform 2" id="2"/>
          <p:cNvSpPr/>
          <p:nvPr/>
        </p:nvSpPr>
        <p:spPr>
          <a:xfrm flipH="false" flipV="false" rot="0">
            <a:off x="16516350" y="0"/>
            <a:ext cx="1771650" cy="1771650"/>
          </a:xfrm>
          <a:custGeom>
            <a:avLst/>
            <a:gdLst/>
            <a:ahLst/>
            <a:cxnLst/>
            <a:rect r="r" b="b" t="t" l="l"/>
            <a:pathLst>
              <a:path h="1771650" w="1771650">
                <a:moveTo>
                  <a:pt x="0" y="0"/>
                </a:moveTo>
                <a:lnTo>
                  <a:pt x="1771650" y="0"/>
                </a:lnTo>
                <a:lnTo>
                  <a:pt x="1771650" y="1771650"/>
                </a:lnTo>
                <a:lnTo>
                  <a:pt x="0" y="1771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2875" y="5847542"/>
            <a:ext cx="1771650" cy="1771650"/>
          </a:xfrm>
          <a:custGeom>
            <a:avLst/>
            <a:gdLst/>
            <a:ahLst/>
            <a:cxnLst/>
            <a:rect r="r" b="b" t="t" l="l"/>
            <a:pathLst>
              <a:path h="1771650" w="1771650">
                <a:moveTo>
                  <a:pt x="0" y="0"/>
                </a:moveTo>
                <a:lnTo>
                  <a:pt x="1771650" y="0"/>
                </a:lnTo>
                <a:lnTo>
                  <a:pt x="1771650" y="1771650"/>
                </a:lnTo>
                <a:lnTo>
                  <a:pt x="0" y="1771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255462" y="8515350"/>
            <a:ext cx="1771650" cy="1771650"/>
          </a:xfrm>
          <a:custGeom>
            <a:avLst/>
            <a:gdLst/>
            <a:ahLst/>
            <a:cxnLst/>
            <a:rect r="r" b="b" t="t" l="l"/>
            <a:pathLst>
              <a:path h="1771650" w="1771650">
                <a:moveTo>
                  <a:pt x="0" y="0"/>
                </a:moveTo>
                <a:lnTo>
                  <a:pt x="1771650" y="0"/>
                </a:lnTo>
                <a:lnTo>
                  <a:pt x="1771650" y="1771650"/>
                </a:lnTo>
                <a:lnTo>
                  <a:pt x="0" y="1771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547271" y="2211887"/>
            <a:ext cx="6184332" cy="5778062"/>
          </a:xfrm>
          <a:custGeom>
            <a:avLst/>
            <a:gdLst/>
            <a:ahLst/>
            <a:cxnLst/>
            <a:rect r="r" b="b" t="t" l="l"/>
            <a:pathLst>
              <a:path h="5778062" w="6184332">
                <a:moveTo>
                  <a:pt x="0" y="0"/>
                </a:moveTo>
                <a:lnTo>
                  <a:pt x="6184332" y="0"/>
                </a:lnTo>
                <a:lnTo>
                  <a:pt x="6184332" y="5778062"/>
                </a:lnTo>
                <a:lnTo>
                  <a:pt x="0" y="5778062"/>
                </a:lnTo>
                <a:lnTo>
                  <a:pt x="0" y="0"/>
                </a:lnTo>
                <a:close/>
              </a:path>
            </a:pathLst>
          </a:custGeom>
          <a:blipFill>
            <a:blip r:embed="rId4"/>
            <a:stretch>
              <a:fillRect l="0" t="0" r="0" b="0"/>
            </a:stretch>
          </a:blipFill>
        </p:spPr>
      </p:sp>
      <p:sp>
        <p:nvSpPr>
          <p:cNvPr name="TextBox 6" id="6"/>
          <p:cNvSpPr txBox="true"/>
          <p:nvPr/>
        </p:nvSpPr>
        <p:spPr>
          <a:xfrm rot="0">
            <a:off x="142875" y="207443"/>
            <a:ext cx="12696760" cy="1095151"/>
          </a:xfrm>
          <a:prstGeom prst="rect">
            <a:avLst/>
          </a:prstGeom>
        </p:spPr>
        <p:txBody>
          <a:bodyPr anchor="t" rtlCol="false" tIns="0" lIns="0" bIns="0" rIns="0">
            <a:spAutoFit/>
          </a:bodyPr>
          <a:lstStyle/>
          <a:p>
            <a:pPr algn="ctr">
              <a:lnSpc>
                <a:spcPts val="4195"/>
              </a:lnSpc>
            </a:pPr>
            <a:r>
              <a:rPr lang="en-US" b="true" sz="4995">
                <a:solidFill>
                  <a:srgbClr val="FFDE59"/>
                </a:solidFill>
                <a:latin typeface="Montserrat Bold"/>
                <a:ea typeface="Montserrat Bold"/>
                <a:cs typeface="Montserrat Bold"/>
                <a:sym typeface="Montserrat Bold"/>
              </a:rPr>
              <a:t> CREATE AN API USING A WEB FRAMEWORK : FLASK IN PYTHON</a:t>
            </a:r>
          </a:p>
        </p:txBody>
      </p:sp>
      <p:sp>
        <p:nvSpPr>
          <p:cNvPr name="TextBox 7" id="7"/>
          <p:cNvSpPr txBox="true"/>
          <p:nvPr/>
        </p:nvSpPr>
        <p:spPr>
          <a:xfrm rot="-712972">
            <a:off x="17275566" y="486402"/>
            <a:ext cx="814593" cy="318974"/>
          </a:xfrm>
          <a:prstGeom prst="rect">
            <a:avLst/>
          </a:prstGeom>
        </p:spPr>
        <p:txBody>
          <a:bodyPr anchor="t" rtlCol="false" tIns="0" lIns="0" bIns="0" rIns="0">
            <a:spAutoFit/>
          </a:bodyPr>
          <a:lstStyle/>
          <a:p>
            <a:pPr algn="ctr">
              <a:lnSpc>
                <a:spcPts val="2590"/>
              </a:lnSpc>
              <a:spcBef>
                <a:spcPct val="0"/>
              </a:spcBef>
            </a:pPr>
            <a:r>
              <a:rPr lang="en-US" b="true" sz="1850">
                <a:solidFill>
                  <a:srgbClr val="FFDE59"/>
                </a:solidFill>
                <a:latin typeface="Segment A Heavy"/>
                <a:ea typeface="Segment A Heavy"/>
                <a:cs typeface="Segment A Heavy"/>
                <a:sym typeface="Segment A Heavy"/>
              </a:rPr>
              <a:t>YOUR PA</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2391A4"/>
        </a:solidFill>
      </p:bgPr>
    </p:bg>
    <p:spTree>
      <p:nvGrpSpPr>
        <p:cNvPr id="1" name=""/>
        <p:cNvGrpSpPr/>
        <p:nvPr/>
      </p:nvGrpSpPr>
      <p:grpSpPr>
        <a:xfrm>
          <a:off x="0" y="0"/>
          <a:ext cx="0" cy="0"/>
          <a:chOff x="0" y="0"/>
          <a:chExt cx="0" cy="0"/>
        </a:xfrm>
      </p:grpSpPr>
      <p:sp>
        <p:nvSpPr>
          <p:cNvPr name="Freeform 2" id="2"/>
          <p:cNvSpPr/>
          <p:nvPr/>
        </p:nvSpPr>
        <p:spPr>
          <a:xfrm flipH="false" flipV="false" rot="0">
            <a:off x="16516350" y="0"/>
            <a:ext cx="1771650" cy="1771650"/>
          </a:xfrm>
          <a:custGeom>
            <a:avLst/>
            <a:gdLst/>
            <a:ahLst/>
            <a:cxnLst/>
            <a:rect r="r" b="b" t="t" l="l"/>
            <a:pathLst>
              <a:path h="1771650" w="1771650">
                <a:moveTo>
                  <a:pt x="0" y="0"/>
                </a:moveTo>
                <a:lnTo>
                  <a:pt x="1771650" y="0"/>
                </a:lnTo>
                <a:lnTo>
                  <a:pt x="1771650" y="1771650"/>
                </a:lnTo>
                <a:lnTo>
                  <a:pt x="0" y="1771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2875" y="5847542"/>
            <a:ext cx="1771650" cy="1771650"/>
          </a:xfrm>
          <a:custGeom>
            <a:avLst/>
            <a:gdLst/>
            <a:ahLst/>
            <a:cxnLst/>
            <a:rect r="r" b="b" t="t" l="l"/>
            <a:pathLst>
              <a:path h="1771650" w="1771650">
                <a:moveTo>
                  <a:pt x="0" y="0"/>
                </a:moveTo>
                <a:lnTo>
                  <a:pt x="1771650" y="0"/>
                </a:lnTo>
                <a:lnTo>
                  <a:pt x="1771650" y="1771650"/>
                </a:lnTo>
                <a:lnTo>
                  <a:pt x="0" y="1771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255462" y="8515350"/>
            <a:ext cx="1771650" cy="1771650"/>
          </a:xfrm>
          <a:custGeom>
            <a:avLst/>
            <a:gdLst/>
            <a:ahLst/>
            <a:cxnLst/>
            <a:rect r="r" b="b" t="t" l="l"/>
            <a:pathLst>
              <a:path h="1771650" w="1771650">
                <a:moveTo>
                  <a:pt x="0" y="0"/>
                </a:moveTo>
                <a:lnTo>
                  <a:pt x="1771650" y="0"/>
                </a:lnTo>
                <a:lnTo>
                  <a:pt x="1771650" y="1771650"/>
                </a:lnTo>
                <a:lnTo>
                  <a:pt x="0" y="1771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3440712" y="2633199"/>
            <a:ext cx="11249196" cy="4100169"/>
          </a:xfrm>
          <a:custGeom>
            <a:avLst/>
            <a:gdLst/>
            <a:ahLst/>
            <a:cxnLst/>
            <a:rect r="r" b="b" t="t" l="l"/>
            <a:pathLst>
              <a:path h="4100169" w="11249196">
                <a:moveTo>
                  <a:pt x="0" y="0"/>
                </a:moveTo>
                <a:lnTo>
                  <a:pt x="11249196" y="0"/>
                </a:lnTo>
                <a:lnTo>
                  <a:pt x="11249196" y="4100168"/>
                </a:lnTo>
                <a:lnTo>
                  <a:pt x="0" y="4100168"/>
                </a:lnTo>
                <a:lnTo>
                  <a:pt x="0" y="0"/>
                </a:lnTo>
                <a:close/>
              </a:path>
            </a:pathLst>
          </a:custGeom>
          <a:blipFill>
            <a:blip r:embed="rId4"/>
            <a:stretch>
              <a:fillRect l="0" t="-472" r="0" b="-2914"/>
            </a:stretch>
          </a:blipFill>
        </p:spPr>
      </p:sp>
      <p:sp>
        <p:nvSpPr>
          <p:cNvPr name="TextBox 6" id="6"/>
          <p:cNvSpPr txBox="true"/>
          <p:nvPr/>
        </p:nvSpPr>
        <p:spPr>
          <a:xfrm rot="0">
            <a:off x="142875" y="207443"/>
            <a:ext cx="12696760" cy="1095151"/>
          </a:xfrm>
          <a:prstGeom prst="rect">
            <a:avLst/>
          </a:prstGeom>
        </p:spPr>
        <p:txBody>
          <a:bodyPr anchor="t" rtlCol="false" tIns="0" lIns="0" bIns="0" rIns="0">
            <a:spAutoFit/>
          </a:bodyPr>
          <a:lstStyle/>
          <a:p>
            <a:pPr algn="ctr">
              <a:lnSpc>
                <a:spcPts val="4195"/>
              </a:lnSpc>
            </a:pPr>
            <a:r>
              <a:rPr lang="en-US" b="true" sz="4995">
                <a:solidFill>
                  <a:srgbClr val="FFDE59"/>
                </a:solidFill>
                <a:latin typeface="Montserrat Bold"/>
                <a:ea typeface="Montserrat Bold"/>
                <a:cs typeface="Montserrat Bold"/>
                <a:sym typeface="Montserrat Bold"/>
              </a:rPr>
              <a:t> CREATE AN API USING A WEB FRAMEWORK : FLASK IN PYTHON</a:t>
            </a:r>
          </a:p>
        </p:txBody>
      </p:sp>
      <p:sp>
        <p:nvSpPr>
          <p:cNvPr name="TextBox 7" id="7"/>
          <p:cNvSpPr txBox="true"/>
          <p:nvPr/>
        </p:nvSpPr>
        <p:spPr>
          <a:xfrm rot="-712972">
            <a:off x="17275566" y="486402"/>
            <a:ext cx="814593" cy="318974"/>
          </a:xfrm>
          <a:prstGeom prst="rect">
            <a:avLst/>
          </a:prstGeom>
        </p:spPr>
        <p:txBody>
          <a:bodyPr anchor="t" rtlCol="false" tIns="0" lIns="0" bIns="0" rIns="0">
            <a:spAutoFit/>
          </a:bodyPr>
          <a:lstStyle/>
          <a:p>
            <a:pPr algn="ctr">
              <a:lnSpc>
                <a:spcPts val="2590"/>
              </a:lnSpc>
              <a:spcBef>
                <a:spcPct val="0"/>
              </a:spcBef>
            </a:pPr>
            <a:r>
              <a:rPr lang="en-US" b="true" sz="1850">
                <a:solidFill>
                  <a:srgbClr val="FFDE59"/>
                </a:solidFill>
                <a:latin typeface="Segment A Heavy"/>
                <a:ea typeface="Segment A Heavy"/>
                <a:cs typeface="Segment A Heavy"/>
                <a:sym typeface="Segment A Heavy"/>
              </a:rPr>
              <a:t>YOUR PA</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2391A4"/>
        </a:solidFill>
      </p:bgPr>
    </p:bg>
    <p:spTree>
      <p:nvGrpSpPr>
        <p:cNvPr id="1" name=""/>
        <p:cNvGrpSpPr/>
        <p:nvPr/>
      </p:nvGrpSpPr>
      <p:grpSpPr>
        <a:xfrm>
          <a:off x="0" y="0"/>
          <a:ext cx="0" cy="0"/>
          <a:chOff x="0" y="0"/>
          <a:chExt cx="0" cy="0"/>
        </a:xfrm>
      </p:grpSpPr>
      <p:sp>
        <p:nvSpPr>
          <p:cNvPr name="TextBox 2" id="2"/>
          <p:cNvSpPr txBox="true"/>
          <p:nvPr/>
        </p:nvSpPr>
        <p:spPr>
          <a:xfrm rot="0">
            <a:off x="2401297" y="3433748"/>
            <a:ext cx="12696760" cy="2460119"/>
          </a:xfrm>
          <a:prstGeom prst="rect">
            <a:avLst/>
          </a:prstGeom>
        </p:spPr>
        <p:txBody>
          <a:bodyPr anchor="t" rtlCol="false" tIns="0" lIns="0" bIns="0" rIns="0">
            <a:spAutoFit/>
          </a:bodyPr>
          <a:lstStyle/>
          <a:p>
            <a:pPr algn="ctr">
              <a:lnSpc>
                <a:spcPts val="17549"/>
              </a:lnSpc>
            </a:pPr>
            <a:r>
              <a:rPr lang="en-US" b="true" sz="20891">
                <a:solidFill>
                  <a:srgbClr val="FFDE59"/>
                </a:solidFill>
                <a:latin typeface="Segment A Heavy"/>
                <a:ea typeface="Segment A Heavy"/>
                <a:cs typeface="Segment A Heavy"/>
                <a:sym typeface="Segment A Heavy"/>
              </a:rPr>
              <a:t>THANK YOU FOR LISTENING</a:t>
            </a:r>
          </a:p>
        </p:txBody>
      </p:sp>
      <p:sp>
        <p:nvSpPr>
          <p:cNvPr name="Freeform 3" id="3"/>
          <p:cNvSpPr/>
          <p:nvPr/>
        </p:nvSpPr>
        <p:spPr>
          <a:xfrm flipH="false" flipV="false" rot="0">
            <a:off x="8749677" y="-885825"/>
            <a:ext cx="1771650" cy="1771650"/>
          </a:xfrm>
          <a:custGeom>
            <a:avLst/>
            <a:gdLst/>
            <a:ahLst/>
            <a:cxnLst/>
            <a:rect r="r" b="b" t="t" l="l"/>
            <a:pathLst>
              <a:path h="1771650" w="1771650">
                <a:moveTo>
                  <a:pt x="0" y="0"/>
                </a:moveTo>
                <a:lnTo>
                  <a:pt x="1771650" y="0"/>
                </a:lnTo>
                <a:lnTo>
                  <a:pt x="1771650" y="1771650"/>
                </a:lnTo>
                <a:lnTo>
                  <a:pt x="0" y="1771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229730" y="5456370"/>
            <a:ext cx="1771650" cy="1771650"/>
          </a:xfrm>
          <a:custGeom>
            <a:avLst/>
            <a:gdLst/>
            <a:ahLst/>
            <a:cxnLst/>
            <a:rect r="r" b="b" t="t" l="l"/>
            <a:pathLst>
              <a:path h="1771650" w="1771650">
                <a:moveTo>
                  <a:pt x="0" y="0"/>
                </a:moveTo>
                <a:lnTo>
                  <a:pt x="1771650" y="0"/>
                </a:lnTo>
                <a:lnTo>
                  <a:pt x="1771650" y="1771650"/>
                </a:lnTo>
                <a:lnTo>
                  <a:pt x="0" y="1771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606555" y="9401175"/>
            <a:ext cx="1771650" cy="1771650"/>
          </a:xfrm>
          <a:custGeom>
            <a:avLst/>
            <a:gdLst/>
            <a:ahLst/>
            <a:cxnLst/>
            <a:rect r="r" b="b" t="t" l="l"/>
            <a:pathLst>
              <a:path h="1771650" w="1771650">
                <a:moveTo>
                  <a:pt x="0" y="0"/>
                </a:moveTo>
                <a:lnTo>
                  <a:pt x="1771650" y="0"/>
                </a:lnTo>
                <a:lnTo>
                  <a:pt x="1771650" y="1771650"/>
                </a:lnTo>
                <a:lnTo>
                  <a:pt x="0" y="1771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712972">
            <a:off x="9651769" y="4965371"/>
            <a:ext cx="814593" cy="318974"/>
          </a:xfrm>
          <a:prstGeom prst="rect">
            <a:avLst/>
          </a:prstGeom>
        </p:spPr>
        <p:txBody>
          <a:bodyPr anchor="t" rtlCol="false" tIns="0" lIns="0" bIns="0" rIns="0">
            <a:spAutoFit/>
          </a:bodyPr>
          <a:lstStyle/>
          <a:p>
            <a:pPr algn="ctr">
              <a:lnSpc>
                <a:spcPts val="2590"/>
              </a:lnSpc>
              <a:spcBef>
                <a:spcPct val="0"/>
              </a:spcBef>
            </a:pPr>
            <a:r>
              <a:rPr lang="en-US" b="true" sz="1850">
                <a:solidFill>
                  <a:srgbClr val="FFDE59"/>
                </a:solidFill>
                <a:latin typeface="Segment A Heavy"/>
                <a:ea typeface="Segment A Heavy"/>
                <a:cs typeface="Segment A Heavy"/>
                <a:sym typeface="Segment A Heavy"/>
              </a:rPr>
              <a:t>YOUR PA</a:t>
            </a:r>
          </a:p>
        </p:txBody>
      </p:sp>
      <p:sp>
        <p:nvSpPr>
          <p:cNvPr name="TextBox 7" id="7"/>
          <p:cNvSpPr txBox="true"/>
          <p:nvPr/>
        </p:nvSpPr>
        <p:spPr>
          <a:xfrm rot="0">
            <a:off x="8010120" y="5651734"/>
            <a:ext cx="1479113" cy="1576287"/>
          </a:xfrm>
          <a:prstGeom prst="rect">
            <a:avLst/>
          </a:prstGeom>
        </p:spPr>
        <p:txBody>
          <a:bodyPr anchor="t" rtlCol="false" tIns="0" lIns="0" bIns="0" rIns="0">
            <a:spAutoFit/>
          </a:bodyPr>
          <a:lstStyle/>
          <a:p>
            <a:pPr algn="ctr">
              <a:lnSpc>
                <a:spcPts val="12868"/>
              </a:lnSpc>
              <a:spcBef>
                <a:spcPct val="0"/>
              </a:spcBef>
            </a:pPr>
            <a:r>
              <a:rPr lang="en-US" b="true" sz="9191">
                <a:solidFill>
                  <a:srgbClr val="E2FA5B"/>
                </a:solidFill>
                <a:latin typeface="Segment A Heavy"/>
                <a:ea typeface="Segment A Heavy"/>
                <a:cs typeface="Segment A Heavy"/>
                <a:sym typeface="Segment A Heavy"/>
              </a:rPr>
              <a:t>MANUEL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2391A4"/>
        </a:solidFill>
      </p:bgPr>
    </p:bg>
    <p:spTree>
      <p:nvGrpSpPr>
        <p:cNvPr id="1" name=""/>
        <p:cNvGrpSpPr/>
        <p:nvPr/>
      </p:nvGrpSpPr>
      <p:grpSpPr>
        <a:xfrm>
          <a:off x="0" y="0"/>
          <a:ext cx="0" cy="0"/>
          <a:chOff x="0" y="0"/>
          <a:chExt cx="0" cy="0"/>
        </a:xfrm>
      </p:grpSpPr>
      <p:sp>
        <p:nvSpPr>
          <p:cNvPr name="TextBox 2" id="2"/>
          <p:cNvSpPr txBox="true"/>
          <p:nvPr/>
        </p:nvSpPr>
        <p:spPr>
          <a:xfrm rot="0">
            <a:off x="2401297" y="3433748"/>
            <a:ext cx="12696760" cy="2460119"/>
          </a:xfrm>
          <a:prstGeom prst="rect">
            <a:avLst/>
          </a:prstGeom>
        </p:spPr>
        <p:txBody>
          <a:bodyPr anchor="t" rtlCol="false" tIns="0" lIns="0" bIns="0" rIns="0">
            <a:spAutoFit/>
          </a:bodyPr>
          <a:lstStyle/>
          <a:p>
            <a:pPr algn="ctr">
              <a:lnSpc>
                <a:spcPts val="17549"/>
              </a:lnSpc>
            </a:pPr>
            <a:r>
              <a:rPr lang="en-US" b="true" sz="20891">
                <a:solidFill>
                  <a:srgbClr val="FFDE59"/>
                </a:solidFill>
                <a:latin typeface="Segment A Heavy"/>
                <a:ea typeface="Segment A Heavy"/>
                <a:cs typeface="Segment A Heavy"/>
                <a:sym typeface="Segment A Heavy"/>
              </a:rPr>
              <a:t>THANK YOU FOR LISTENING</a:t>
            </a:r>
          </a:p>
        </p:txBody>
      </p:sp>
      <p:sp>
        <p:nvSpPr>
          <p:cNvPr name="Freeform 3" id="3"/>
          <p:cNvSpPr/>
          <p:nvPr/>
        </p:nvSpPr>
        <p:spPr>
          <a:xfrm flipH="false" flipV="false" rot="0">
            <a:off x="8749677" y="-885825"/>
            <a:ext cx="1771650" cy="1771650"/>
          </a:xfrm>
          <a:custGeom>
            <a:avLst/>
            <a:gdLst/>
            <a:ahLst/>
            <a:cxnLst/>
            <a:rect r="r" b="b" t="t" l="l"/>
            <a:pathLst>
              <a:path h="1771650" w="1771650">
                <a:moveTo>
                  <a:pt x="0" y="0"/>
                </a:moveTo>
                <a:lnTo>
                  <a:pt x="1771650" y="0"/>
                </a:lnTo>
                <a:lnTo>
                  <a:pt x="1771650" y="1771650"/>
                </a:lnTo>
                <a:lnTo>
                  <a:pt x="0" y="1771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229730" y="5456370"/>
            <a:ext cx="1771650" cy="1771650"/>
          </a:xfrm>
          <a:custGeom>
            <a:avLst/>
            <a:gdLst/>
            <a:ahLst/>
            <a:cxnLst/>
            <a:rect r="r" b="b" t="t" l="l"/>
            <a:pathLst>
              <a:path h="1771650" w="1771650">
                <a:moveTo>
                  <a:pt x="0" y="0"/>
                </a:moveTo>
                <a:lnTo>
                  <a:pt x="1771650" y="0"/>
                </a:lnTo>
                <a:lnTo>
                  <a:pt x="1771650" y="1771650"/>
                </a:lnTo>
                <a:lnTo>
                  <a:pt x="0" y="1771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606555" y="9401175"/>
            <a:ext cx="1771650" cy="1771650"/>
          </a:xfrm>
          <a:custGeom>
            <a:avLst/>
            <a:gdLst/>
            <a:ahLst/>
            <a:cxnLst/>
            <a:rect r="r" b="b" t="t" l="l"/>
            <a:pathLst>
              <a:path h="1771650" w="1771650">
                <a:moveTo>
                  <a:pt x="0" y="0"/>
                </a:moveTo>
                <a:lnTo>
                  <a:pt x="1771650" y="0"/>
                </a:lnTo>
                <a:lnTo>
                  <a:pt x="1771650" y="1771650"/>
                </a:lnTo>
                <a:lnTo>
                  <a:pt x="0" y="1771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712972">
            <a:off x="9651769" y="4965371"/>
            <a:ext cx="814593" cy="318974"/>
          </a:xfrm>
          <a:prstGeom prst="rect">
            <a:avLst/>
          </a:prstGeom>
        </p:spPr>
        <p:txBody>
          <a:bodyPr anchor="t" rtlCol="false" tIns="0" lIns="0" bIns="0" rIns="0">
            <a:spAutoFit/>
          </a:bodyPr>
          <a:lstStyle/>
          <a:p>
            <a:pPr algn="ctr">
              <a:lnSpc>
                <a:spcPts val="2590"/>
              </a:lnSpc>
              <a:spcBef>
                <a:spcPct val="0"/>
              </a:spcBef>
            </a:pPr>
            <a:r>
              <a:rPr lang="en-US" b="true" sz="1850">
                <a:solidFill>
                  <a:srgbClr val="FFDE59"/>
                </a:solidFill>
                <a:latin typeface="Segment A Heavy"/>
                <a:ea typeface="Segment A Heavy"/>
                <a:cs typeface="Segment A Heavy"/>
                <a:sym typeface="Segment A Heavy"/>
              </a:rPr>
              <a:t>YOUR PA</a:t>
            </a:r>
          </a:p>
        </p:txBody>
      </p:sp>
      <p:sp>
        <p:nvSpPr>
          <p:cNvPr name="TextBox 7" id="7"/>
          <p:cNvSpPr txBox="true"/>
          <p:nvPr/>
        </p:nvSpPr>
        <p:spPr>
          <a:xfrm rot="0">
            <a:off x="8010120" y="5651734"/>
            <a:ext cx="1479113" cy="1576287"/>
          </a:xfrm>
          <a:prstGeom prst="rect">
            <a:avLst/>
          </a:prstGeom>
        </p:spPr>
        <p:txBody>
          <a:bodyPr anchor="t" rtlCol="false" tIns="0" lIns="0" bIns="0" rIns="0">
            <a:spAutoFit/>
          </a:bodyPr>
          <a:lstStyle/>
          <a:p>
            <a:pPr algn="ctr">
              <a:lnSpc>
                <a:spcPts val="12868"/>
              </a:lnSpc>
              <a:spcBef>
                <a:spcPct val="0"/>
              </a:spcBef>
            </a:pPr>
            <a:r>
              <a:rPr lang="en-US" b="true" sz="9191">
                <a:solidFill>
                  <a:srgbClr val="E2FA5B"/>
                </a:solidFill>
                <a:latin typeface="Segment A Heavy"/>
                <a:ea typeface="Segment A Heavy"/>
                <a:cs typeface="Segment A Heavy"/>
                <a:sym typeface="Segment A Heavy"/>
              </a:rPr>
              <a:t>MANUEL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7227"/>
        </a:solidFill>
      </p:bgPr>
    </p:bg>
    <p:spTree>
      <p:nvGrpSpPr>
        <p:cNvPr id="1" name=""/>
        <p:cNvGrpSpPr/>
        <p:nvPr/>
      </p:nvGrpSpPr>
      <p:grpSpPr>
        <a:xfrm>
          <a:off x="0" y="0"/>
          <a:ext cx="0" cy="0"/>
          <a:chOff x="0" y="0"/>
          <a:chExt cx="0" cy="0"/>
        </a:xfrm>
      </p:grpSpPr>
      <p:grpSp>
        <p:nvGrpSpPr>
          <p:cNvPr name="Group 2" id="2"/>
          <p:cNvGrpSpPr/>
          <p:nvPr/>
        </p:nvGrpSpPr>
        <p:grpSpPr>
          <a:xfrm rot="0">
            <a:off x="0" y="0"/>
            <a:ext cx="8682196" cy="3641186"/>
            <a:chOff x="0" y="0"/>
            <a:chExt cx="2286669" cy="958996"/>
          </a:xfrm>
        </p:grpSpPr>
        <p:sp>
          <p:nvSpPr>
            <p:cNvPr name="Freeform 3" id="3"/>
            <p:cNvSpPr/>
            <p:nvPr/>
          </p:nvSpPr>
          <p:spPr>
            <a:xfrm flipH="false" flipV="false" rot="0">
              <a:off x="0" y="0"/>
              <a:ext cx="2286669" cy="958996"/>
            </a:xfrm>
            <a:custGeom>
              <a:avLst/>
              <a:gdLst/>
              <a:ahLst/>
              <a:cxnLst/>
              <a:rect r="r" b="b" t="t" l="l"/>
              <a:pathLst>
                <a:path h="958996" w="2286669">
                  <a:moveTo>
                    <a:pt x="0" y="0"/>
                  </a:moveTo>
                  <a:lnTo>
                    <a:pt x="2286669" y="0"/>
                  </a:lnTo>
                  <a:lnTo>
                    <a:pt x="2286669" y="958996"/>
                  </a:lnTo>
                  <a:lnTo>
                    <a:pt x="0" y="958996"/>
                  </a:lnTo>
                  <a:close/>
                </a:path>
              </a:pathLst>
            </a:custGeom>
            <a:solidFill>
              <a:srgbClr val="2391A4"/>
            </a:solidFill>
          </p:spPr>
        </p:sp>
        <p:sp>
          <p:nvSpPr>
            <p:cNvPr name="TextBox 4" id="4"/>
            <p:cNvSpPr txBox="true"/>
            <p:nvPr/>
          </p:nvSpPr>
          <p:spPr>
            <a:xfrm>
              <a:off x="0" y="-38100"/>
              <a:ext cx="2286669" cy="99709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8682196" y="0"/>
            <a:ext cx="9605804" cy="10287000"/>
            <a:chOff x="0" y="0"/>
            <a:chExt cx="12807738" cy="13716000"/>
          </a:xfrm>
        </p:grpSpPr>
        <p:pic>
          <p:nvPicPr>
            <p:cNvPr name="Picture 6" id="6"/>
            <p:cNvPicPr>
              <a:picLocks noChangeAspect="true"/>
            </p:cNvPicPr>
            <p:nvPr/>
          </p:nvPicPr>
          <p:blipFill>
            <a:blip r:embed="rId2"/>
            <a:srcRect l="18491" t="0" r="19178" b="0"/>
            <a:stretch>
              <a:fillRect/>
            </a:stretch>
          </p:blipFill>
          <p:spPr>
            <a:xfrm flipH="false" flipV="false">
              <a:off x="0" y="0"/>
              <a:ext cx="12807738" cy="13716000"/>
            </a:xfrm>
            <a:prstGeom prst="rect">
              <a:avLst/>
            </a:prstGeom>
          </p:spPr>
        </p:pic>
      </p:grpSp>
      <p:sp>
        <p:nvSpPr>
          <p:cNvPr name="Freeform 7" id="7"/>
          <p:cNvSpPr/>
          <p:nvPr/>
        </p:nvSpPr>
        <p:spPr>
          <a:xfrm flipH="false" flipV="false" rot="0">
            <a:off x="8258175" y="5143500"/>
            <a:ext cx="1771650" cy="1771650"/>
          </a:xfrm>
          <a:custGeom>
            <a:avLst/>
            <a:gdLst/>
            <a:ahLst/>
            <a:cxnLst/>
            <a:rect r="r" b="b" t="t" l="l"/>
            <a:pathLst>
              <a:path h="1771650" w="1771650">
                <a:moveTo>
                  <a:pt x="0" y="0"/>
                </a:moveTo>
                <a:lnTo>
                  <a:pt x="1771650" y="0"/>
                </a:lnTo>
                <a:lnTo>
                  <a:pt x="1771650" y="1771650"/>
                </a:lnTo>
                <a:lnTo>
                  <a:pt x="0" y="17716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209785" y="714375"/>
            <a:ext cx="6224764" cy="2469503"/>
          </a:xfrm>
          <a:prstGeom prst="rect">
            <a:avLst/>
          </a:prstGeom>
        </p:spPr>
        <p:txBody>
          <a:bodyPr anchor="t" rtlCol="false" tIns="0" lIns="0" bIns="0" rIns="0">
            <a:spAutoFit/>
          </a:bodyPr>
          <a:lstStyle/>
          <a:p>
            <a:pPr algn="l">
              <a:lnSpc>
                <a:spcPts val="17549"/>
              </a:lnSpc>
            </a:pPr>
            <a:r>
              <a:rPr lang="en-US" b="true" sz="20891">
                <a:solidFill>
                  <a:srgbClr val="FFDE59"/>
                </a:solidFill>
                <a:latin typeface="Segment A Heavy"/>
                <a:ea typeface="Segment A Heavy"/>
                <a:cs typeface="Segment A Heavy"/>
                <a:sym typeface="Segment A Heavy"/>
              </a:rPr>
              <a:t>INTRODUCTION</a:t>
            </a:r>
          </a:p>
        </p:txBody>
      </p:sp>
      <p:sp>
        <p:nvSpPr>
          <p:cNvPr name="TextBox 9" id="9"/>
          <p:cNvSpPr txBox="true"/>
          <p:nvPr/>
        </p:nvSpPr>
        <p:spPr>
          <a:xfrm rot="0">
            <a:off x="1209785" y="4591722"/>
            <a:ext cx="6224764" cy="5067849"/>
          </a:xfrm>
          <a:prstGeom prst="rect">
            <a:avLst/>
          </a:prstGeom>
        </p:spPr>
        <p:txBody>
          <a:bodyPr anchor="t" rtlCol="false" tIns="0" lIns="0" bIns="0" rIns="0">
            <a:spAutoFit/>
          </a:bodyPr>
          <a:lstStyle/>
          <a:p>
            <a:pPr algn="l" marL="481110" indent="-240555" lvl="1">
              <a:lnSpc>
                <a:spcPts val="3119"/>
              </a:lnSpc>
              <a:buAutoNum type="arabicPeriod" startAt="1"/>
            </a:pPr>
            <a:r>
              <a:rPr lang="en-US" sz="2228">
                <a:solidFill>
                  <a:srgbClr val="FFDE59"/>
                </a:solidFill>
                <a:latin typeface="Montserrat"/>
                <a:ea typeface="Montserrat"/>
                <a:cs typeface="Montserrat"/>
                <a:sym typeface="Montserrat"/>
              </a:rPr>
              <a:t>Which factors have the greatest impact on a player's chances of winning a match?</a:t>
            </a:r>
          </a:p>
          <a:p>
            <a:pPr algn="l" marL="481110" indent="-240555" lvl="1">
              <a:lnSpc>
                <a:spcPts val="3119"/>
              </a:lnSpc>
              <a:buAutoNum type="arabicPeriod" startAt="1"/>
            </a:pPr>
            <a:r>
              <a:rPr lang="en-US" sz="2228">
                <a:solidFill>
                  <a:srgbClr val="FFDE59"/>
                </a:solidFill>
                <a:latin typeface="Montserrat"/>
                <a:ea typeface="Montserrat"/>
                <a:cs typeface="Montserrat"/>
                <a:sym typeface="Montserrat"/>
              </a:rPr>
              <a:t>How do these factors vary depending on the surface of the court, the level of the tournament, and other factors?</a:t>
            </a:r>
          </a:p>
          <a:p>
            <a:pPr algn="l" marL="481110" indent="-240555" lvl="1">
              <a:lnSpc>
                <a:spcPts val="3119"/>
              </a:lnSpc>
              <a:buAutoNum type="arabicPeriod" startAt="1"/>
            </a:pPr>
            <a:r>
              <a:rPr lang="en-US" sz="2228">
                <a:solidFill>
                  <a:srgbClr val="FFDE59"/>
                </a:solidFill>
                <a:latin typeface="Montserrat"/>
                <a:ea typeface="Montserrat"/>
                <a:cs typeface="Montserrat"/>
                <a:sym typeface="Montserrat"/>
              </a:rPr>
              <a:t>Are there any interactions between factors that have a significant impact on match outcomes?</a:t>
            </a:r>
          </a:p>
          <a:p>
            <a:pPr algn="l" marL="481110" indent="-240555" lvl="1">
              <a:lnSpc>
                <a:spcPts val="3119"/>
              </a:lnSpc>
              <a:buAutoNum type="arabicPeriod" startAt="1"/>
            </a:pPr>
            <a:r>
              <a:rPr lang="en-US" sz="2228">
                <a:solidFill>
                  <a:srgbClr val="FFDE59"/>
                </a:solidFill>
                <a:latin typeface="Montserrat"/>
                <a:ea typeface="Montserrat"/>
                <a:cs typeface="Montserrat"/>
                <a:sym typeface="Montserrat"/>
              </a:rPr>
              <a:t>How can players and coaches use this information to improve their performance?</a:t>
            </a:r>
          </a:p>
          <a:p>
            <a:pPr algn="l">
              <a:lnSpc>
                <a:spcPts val="311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7227"/>
        </a:solidFill>
      </p:bgPr>
    </p:bg>
    <p:spTree>
      <p:nvGrpSpPr>
        <p:cNvPr id="1" name=""/>
        <p:cNvGrpSpPr/>
        <p:nvPr/>
      </p:nvGrpSpPr>
      <p:grpSpPr>
        <a:xfrm>
          <a:off x="0" y="0"/>
          <a:ext cx="0" cy="0"/>
          <a:chOff x="0" y="0"/>
          <a:chExt cx="0" cy="0"/>
        </a:xfrm>
      </p:grpSpPr>
      <p:grpSp>
        <p:nvGrpSpPr>
          <p:cNvPr name="Group 2" id="2"/>
          <p:cNvGrpSpPr/>
          <p:nvPr/>
        </p:nvGrpSpPr>
        <p:grpSpPr>
          <a:xfrm rot="0">
            <a:off x="0" y="0"/>
            <a:ext cx="8682196" cy="3641186"/>
            <a:chOff x="0" y="0"/>
            <a:chExt cx="2286669" cy="958996"/>
          </a:xfrm>
        </p:grpSpPr>
        <p:sp>
          <p:nvSpPr>
            <p:cNvPr name="Freeform 3" id="3"/>
            <p:cNvSpPr/>
            <p:nvPr/>
          </p:nvSpPr>
          <p:spPr>
            <a:xfrm flipH="false" flipV="false" rot="0">
              <a:off x="0" y="0"/>
              <a:ext cx="2286669" cy="958996"/>
            </a:xfrm>
            <a:custGeom>
              <a:avLst/>
              <a:gdLst/>
              <a:ahLst/>
              <a:cxnLst/>
              <a:rect r="r" b="b" t="t" l="l"/>
              <a:pathLst>
                <a:path h="958996" w="2286669">
                  <a:moveTo>
                    <a:pt x="0" y="0"/>
                  </a:moveTo>
                  <a:lnTo>
                    <a:pt x="2286669" y="0"/>
                  </a:lnTo>
                  <a:lnTo>
                    <a:pt x="2286669" y="958996"/>
                  </a:lnTo>
                  <a:lnTo>
                    <a:pt x="0" y="958996"/>
                  </a:lnTo>
                  <a:close/>
                </a:path>
              </a:pathLst>
            </a:custGeom>
            <a:solidFill>
              <a:srgbClr val="2391A4"/>
            </a:solidFill>
          </p:spPr>
        </p:sp>
        <p:sp>
          <p:nvSpPr>
            <p:cNvPr name="TextBox 4" id="4"/>
            <p:cNvSpPr txBox="true"/>
            <p:nvPr/>
          </p:nvSpPr>
          <p:spPr>
            <a:xfrm>
              <a:off x="0" y="-38100"/>
              <a:ext cx="2286669" cy="99709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8682196" y="0"/>
            <a:ext cx="9605804" cy="10287000"/>
            <a:chOff x="0" y="0"/>
            <a:chExt cx="12807738" cy="13716000"/>
          </a:xfrm>
        </p:grpSpPr>
        <p:pic>
          <p:nvPicPr>
            <p:cNvPr name="Picture 6" id="6"/>
            <p:cNvPicPr>
              <a:picLocks noChangeAspect="true"/>
            </p:cNvPicPr>
            <p:nvPr/>
          </p:nvPicPr>
          <p:blipFill>
            <a:blip r:embed="rId2"/>
            <a:srcRect l="18491" t="0" r="19178" b="0"/>
            <a:stretch>
              <a:fillRect/>
            </a:stretch>
          </p:blipFill>
          <p:spPr>
            <a:xfrm flipH="false" flipV="false">
              <a:off x="0" y="0"/>
              <a:ext cx="12807738" cy="13716000"/>
            </a:xfrm>
            <a:prstGeom prst="rect">
              <a:avLst/>
            </a:prstGeom>
          </p:spPr>
        </p:pic>
      </p:grpSp>
      <p:sp>
        <p:nvSpPr>
          <p:cNvPr name="Freeform 7" id="7"/>
          <p:cNvSpPr/>
          <p:nvPr/>
        </p:nvSpPr>
        <p:spPr>
          <a:xfrm flipH="false" flipV="false" rot="0">
            <a:off x="8258175" y="5143500"/>
            <a:ext cx="1771650" cy="1771650"/>
          </a:xfrm>
          <a:custGeom>
            <a:avLst/>
            <a:gdLst/>
            <a:ahLst/>
            <a:cxnLst/>
            <a:rect r="r" b="b" t="t" l="l"/>
            <a:pathLst>
              <a:path h="1771650" w="1771650">
                <a:moveTo>
                  <a:pt x="0" y="0"/>
                </a:moveTo>
                <a:lnTo>
                  <a:pt x="1771650" y="0"/>
                </a:lnTo>
                <a:lnTo>
                  <a:pt x="1771650" y="1771650"/>
                </a:lnTo>
                <a:lnTo>
                  <a:pt x="0" y="17716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2919236" y="95375"/>
            <a:ext cx="6224764" cy="4698210"/>
          </a:xfrm>
          <a:prstGeom prst="rect">
            <a:avLst/>
          </a:prstGeom>
        </p:spPr>
        <p:txBody>
          <a:bodyPr anchor="t" rtlCol="false" tIns="0" lIns="0" bIns="0" rIns="0">
            <a:spAutoFit/>
          </a:bodyPr>
          <a:lstStyle/>
          <a:p>
            <a:pPr algn="l">
              <a:lnSpc>
                <a:spcPts val="17549"/>
              </a:lnSpc>
            </a:pPr>
            <a:r>
              <a:rPr lang="en-US" b="true" sz="20891">
                <a:solidFill>
                  <a:srgbClr val="FFDE59"/>
                </a:solidFill>
                <a:latin typeface="Segment A Heavy"/>
                <a:ea typeface="Segment A Heavy"/>
                <a:cs typeface="Segment A Heavy"/>
                <a:sym typeface="Segment A Heavy"/>
              </a:rPr>
              <a:t>01 DATASET DESCRIPTION</a:t>
            </a:r>
          </a:p>
        </p:txBody>
      </p:sp>
      <p:sp>
        <p:nvSpPr>
          <p:cNvPr name="TextBox 9" id="9"/>
          <p:cNvSpPr txBox="true"/>
          <p:nvPr/>
        </p:nvSpPr>
        <p:spPr>
          <a:xfrm rot="0">
            <a:off x="1028700" y="5505964"/>
            <a:ext cx="6396256" cy="1326235"/>
          </a:xfrm>
          <a:prstGeom prst="rect">
            <a:avLst/>
          </a:prstGeom>
        </p:spPr>
        <p:txBody>
          <a:bodyPr anchor="t" rtlCol="false" tIns="0" lIns="0" bIns="0" rIns="0">
            <a:spAutoFit/>
          </a:bodyPr>
          <a:lstStyle/>
          <a:p>
            <a:pPr algn="l">
              <a:lnSpc>
                <a:spcPts val="3550"/>
              </a:lnSpc>
            </a:pPr>
            <a:r>
              <a:rPr lang="en-US" sz="2536" b="true">
                <a:solidFill>
                  <a:srgbClr val="FFDE59"/>
                </a:solidFill>
                <a:latin typeface="Montserrat Bold"/>
                <a:ea typeface="Montserrat Bold"/>
                <a:cs typeface="Montserrat Bold"/>
                <a:sym typeface="Montserrat Bold"/>
              </a:rPr>
              <a:t>some columns not relevant for analyzing the key factors in match success: 11 </a:t>
            </a:r>
          </a:p>
        </p:txBody>
      </p:sp>
      <p:sp>
        <p:nvSpPr>
          <p:cNvPr name="TextBox 10" id="10"/>
          <p:cNvSpPr txBox="true"/>
          <p:nvPr/>
        </p:nvSpPr>
        <p:spPr>
          <a:xfrm rot="0">
            <a:off x="828776" y="7629525"/>
            <a:ext cx="8315224" cy="1326235"/>
          </a:xfrm>
          <a:prstGeom prst="rect">
            <a:avLst/>
          </a:prstGeom>
        </p:spPr>
        <p:txBody>
          <a:bodyPr anchor="t" rtlCol="false" tIns="0" lIns="0" bIns="0" rIns="0">
            <a:spAutoFit/>
          </a:bodyPr>
          <a:lstStyle/>
          <a:p>
            <a:pPr algn="l" marL="0" indent="0" lvl="0">
              <a:lnSpc>
                <a:spcPts val="3550"/>
              </a:lnSpc>
              <a:spcBef>
                <a:spcPct val="0"/>
              </a:spcBef>
            </a:pPr>
            <a:r>
              <a:rPr lang="en-US" b="true" sz="2536" strike="noStrike" u="none">
                <a:solidFill>
                  <a:srgbClr val="FFDE59"/>
                </a:solidFill>
                <a:latin typeface="Montserrat Bold"/>
                <a:ea typeface="Montserrat Bold"/>
                <a:cs typeface="Montserrat Bold"/>
                <a:sym typeface="Montserrat Bold"/>
              </a:rPr>
              <a:t>focus on columns that provide information about the players' performance during the match, such as their serve statistics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9222" r="0" b="-9222"/>
            </a:stretch>
          </a:blipFill>
        </p:spPr>
      </p:sp>
      <p:sp>
        <p:nvSpPr>
          <p:cNvPr name="Freeform 3" id="3"/>
          <p:cNvSpPr/>
          <p:nvPr/>
        </p:nvSpPr>
        <p:spPr>
          <a:xfrm flipH="false" flipV="false" rot="0">
            <a:off x="14088616" y="5063869"/>
            <a:ext cx="1771650" cy="1771650"/>
          </a:xfrm>
          <a:custGeom>
            <a:avLst/>
            <a:gdLst/>
            <a:ahLst/>
            <a:cxnLst/>
            <a:rect r="r" b="b" t="t" l="l"/>
            <a:pathLst>
              <a:path h="1771650" w="1771650">
                <a:moveTo>
                  <a:pt x="0" y="0"/>
                </a:moveTo>
                <a:lnTo>
                  <a:pt x="1771650" y="0"/>
                </a:lnTo>
                <a:lnTo>
                  <a:pt x="1771650" y="1771650"/>
                </a:lnTo>
                <a:lnTo>
                  <a:pt x="0" y="17716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749677" y="-885825"/>
            <a:ext cx="1771650" cy="1771650"/>
          </a:xfrm>
          <a:custGeom>
            <a:avLst/>
            <a:gdLst/>
            <a:ahLst/>
            <a:cxnLst/>
            <a:rect r="r" b="b" t="t" l="l"/>
            <a:pathLst>
              <a:path h="1771650" w="1771650">
                <a:moveTo>
                  <a:pt x="0" y="0"/>
                </a:moveTo>
                <a:lnTo>
                  <a:pt x="1771650" y="0"/>
                </a:lnTo>
                <a:lnTo>
                  <a:pt x="1771650" y="1771650"/>
                </a:lnTo>
                <a:lnTo>
                  <a:pt x="0" y="17716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402175" y="1922902"/>
            <a:ext cx="1771650" cy="1771650"/>
          </a:xfrm>
          <a:custGeom>
            <a:avLst/>
            <a:gdLst/>
            <a:ahLst/>
            <a:cxnLst/>
            <a:rect r="r" b="b" t="t" l="l"/>
            <a:pathLst>
              <a:path h="1771650" w="1771650">
                <a:moveTo>
                  <a:pt x="0" y="0"/>
                </a:moveTo>
                <a:lnTo>
                  <a:pt x="1771650" y="0"/>
                </a:lnTo>
                <a:lnTo>
                  <a:pt x="1771650" y="1771650"/>
                </a:lnTo>
                <a:lnTo>
                  <a:pt x="0" y="17716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38275" y="7486650"/>
            <a:ext cx="1771650" cy="1771650"/>
          </a:xfrm>
          <a:custGeom>
            <a:avLst/>
            <a:gdLst/>
            <a:ahLst/>
            <a:cxnLst/>
            <a:rect r="r" b="b" t="t" l="l"/>
            <a:pathLst>
              <a:path h="1771650" w="1771650">
                <a:moveTo>
                  <a:pt x="0" y="0"/>
                </a:moveTo>
                <a:lnTo>
                  <a:pt x="1771650" y="0"/>
                </a:lnTo>
                <a:lnTo>
                  <a:pt x="1771650" y="1771650"/>
                </a:lnTo>
                <a:lnTo>
                  <a:pt x="0" y="17716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5213878" y="3302305"/>
            <a:ext cx="13074122" cy="7066428"/>
          </a:xfrm>
          <a:custGeom>
            <a:avLst/>
            <a:gdLst/>
            <a:ahLst/>
            <a:cxnLst/>
            <a:rect r="r" b="b" t="t" l="l"/>
            <a:pathLst>
              <a:path h="7066428" w="13074122">
                <a:moveTo>
                  <a:pt x="0" y="0"/>
                </a:moveTo>
                <a:lnTo>
                  <a:pt x="13074122" y="0"/>
                </a:lnTo>
                <a:lnTo>
                  <a:pt x="13074122" y="7066428"/>
                </a:lnTo>
                <a:lnTo>
                  <a:pt x="0" y="7066428"/>
                </a:lnTo>
                <a:lnTo>
                  <a:pt x="0" y="0"/>
                </a:lnTo>
                <a:close/>
              </a:path>
            </a:pathLst>
          </a:custGeom>
          <a:blipFill>
            <a:blip r:embed="rId6"/>
            <a:stretch>
              <a:fillRect l="0" t="0" r="0" b="0"/>
            </a:stretch>
          </a:blipFill>
        </p:spPr>
      </p:sp>
      <p:sp>
        <p:nvSpPr>
          <p:cNvPr name="TextBox 8" id="8"/>
          <p:cNvSpPr txBox="true"/>
          <p:nvPr/>
        </p:nvSpPr>
        <p:spPr>
          <a:xfrm rot="0">
            <a:off x="176343" y="3065435"/>
            <a:ext cx="4295515" cy="1486834"/>
          </a:xfrm>
          <a:prstGeom prst="rect">
            <a:avLst/>
          </a:prstGeom>
        </p:spPr>
        <p:txBody>
          <a:bodyPr anchor="t" rtlCol="false" tIns="0" lIns="0" bIns="0" rIns="0">
            <a:spAutoFit/>
          </a:bodyPr>
          <a:lstStyle/>
          <a:p>
            <a:pPr algn="l">
              <a:lnSpc>
                <a:spcPts val="5575"/>
              </a:lnSpc>
            </a:pPr>
            <a:r>
              <a:rPr lang="en-US" b="true" sz="6637">
                <a:solidFill>
                  <a:srgbClr val="FFDE59"/>
                </a:solidFill>
                <a:latin typeface="Montserrat Heavy"/>
                <a:ea typeface="Montserrat Heavy"/>
                <a:cs typeface="Montserrat Heavy"/>
                <a:sym typeface="Montserrat Heavy"/>
              </a:rPr>
              <a:t>02    E.D.A ?</a:t>
            </a:r>
          </a:p>
        </p:txBody>
      </p:sp>
      <p:sp>
        <p:nvSpPr>
          <p:cNvPr name="Freeform 9" id="9"/>
          <p:cNvSpPr/>
          <p:nvPr/>
        </p:nvSpPr>
        <p:spPr>
          <a:xfrm flipH="false" flipV="false" rot="0">
            <a:off x="5213878" y="3302305"/>
            <a:ext cx="13074122" cy="7066428"/>
          </a:xfrm>
          <a:custGeom>
            <a:avLst/>
            <a:gdLst/>
            <a:ahLst/>
            <a:cxnLst/>
            <a:rect r="r" b="b" t="t" l="l"/>
            <a:pathLst>
              <a:path h="7066428" w="13074122">
                <a:moveTo>
                  <a:pt x="0" y="0"/>
                </a:moveTo>
                <a:lnTo>
                  <a:pt x="13074122" y="0"/>
                </a:lnTo>
                <a:lnTo>
                  <a:pt x="13074122" y="7066428"/>
                </a:lnTo>
                <a:lnTo>
                  <a:pt x="0" y="7066428"/>
                </a:lnTo>
                <a:lnTo>
                  <a:pt x="0" y="0"/>
                </a:lnTo>
                <a:close/>
              </a:path>
            </a:pathLst>
          </a:custGeom>
          <a:blipFill>
            <a:blip r:embed="rId6"/>
            <a:stretch>
              <a:fillRect l="0" t="0" r="0" b="0"/>
            </a:stretch>
          </a:blipFill>
        </p:spPr>
      </p:sp>
      <p:sp>
        <p:nvSpPr>
          <p:cNvPr name="TextBox 10" id="10"/>
          <p:cNvSpPr txBox="true"/>
          <p:nvPr/>
        </p:nvSpPr>
        <p:spPr>
          <a:xfrm rot="0">
            <a:off x="0" y="664548"/>
            <a:ext cx="17499354" cy="1420279"/>
          </a:xfrm>
          <a:prstGeom prst="rect">
            <a:avLst/>
          </a:prstGeom>
        </p:spPr>
        <p:txBody>
          <a:bodyPr anchor="t" rtlCol="false" tIns="0" lIns="0" bIns="0" rIns="0">
            <a:spAutoFit/>
          </a:bodyPr>
          <a:lstStyle/>
          <a:p>
            <a:pPr algn="ctr">
              <a:lnSpc>
                <a:spcPts val="5716"/>
              </a:lnSpc>
              <a:spcBef>
                <a:spcPct val="0"/>
              </a:spcBef>
            </a:pPr>
            <a:r>
              <a:rPr lang="en-US" b="true" sz="4083">
                <a:solidFill>
                  <a:srgbClr val="FFFFFF"/>
                </a:solidFill>
                <a:latin typeface="Montserrat Bold"/>
                <a:ea typeface="Montserrat Bold"/>
                <a:cs typeface="Montserrat Bold"/>
                <a:sym typeface="Montserrat Bold"/>
              </a:rPr>
              <a:t>HERE IS A COMPLETE AND FUNCTIONAL PYTHON APPLICATION FOR VIEWING TENNIS DATA FROM THE DATASET PROVIDED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351093" y="-563239"/>
            <a:ext cx="18639093" cy="10789607"/>
            <a:chOff x="0" y="0"/>
            <a:chExt cx="24852124" cy="14386142"/>
          </a:xfrm>
        </p:grpSpPr>
        <p:pic>
          <p:nvPicPr>
            <p:cNvPr name="Picture 3" id="3"/>
            <p:cNvPicPr>
              <a:picLocks noChangeAspect="true"/>
            </p:cNvPicPr>
            <p:nvPr/>
          </p:nvPicPr>
          <p:blipFill>
            <a:blip r:embed="rId3"/>
            <a:srcRect l="0" t="11408" r="0" b="11408"/>
            <a:stretch>
              <a:fillRect/>
            </a:stretch>
          </p:blipFill>
          <p:spPr>
            <a:xfrm flipH="false" flipV="false">
              <a:off x="0" y="0"/>
              <a:ext cx="24852124" cy="14386142"/>
            </a:xfrm>
            <a:prstGeom prst="rect">
              <a:avLst/>
            </a:prstGeom>
          </p:spPr>
        </p:pic>
      </p:grpSp>
      <p:sp>
        <p:nvSpPr>
          <p:cNvPr name="TextBox 4" id="4"/>
          <p:cNvSpPr txBox="true"/>
          <p:nvPr/>
        </p:nvSpPr>
        <p:spPr>
          <a:xfrm rot="0">
            <a:off x="1555340" y="3153720"/>
            <a:ext cx="14557384" cy="5262843"/>
          </a:xfrm>
          <a:prstGeom prst="rect">
            <a:avLst/>
          </a:prstGeom>
        </p:spPr>
        <p:txBody>
          <a:bodyPr anchor="t" rtlCol="false" tIns="0" lIns="0" bIns="0" rIns="0">
            <a:spAutoFit/>
          </a:bodyPr>
          <a:lstStyle/>
          <a:p>
            <a:pPr algn="r" marL="885968" indent="-442984" lvl="1">
              <a:lnSpc>
                <a:spcPts val="3447"/>
              </a:lnSpc>
              <a:buFont typeface="Arial"/>
              <a:buChar char="•"/>
            </a:pPr>
            <a:r>
              <a:rPr lang="en-US" sz="4103">
                <a:solidFill>
                  <a:srgbClr val="FFDE59"/>
                </a:solidFill>
                <a:latin typeface="Montserrat"/>
                <a:ea typeface="Montserrat"/>
                <a:cs typeface="Montserrat"/>
                <a:sym typeface="Montserrat"/>
              </a:rPr>
              <a:t>Selection of relevant KPIs to measure the performance of players and the success of matches</a:t>
            </a:r>
          </a:p>
          <a:p>
            <a:pPr algn="r">
              <a:lnSpc>
                <a:spcPts val="3447"/>
              </a:lnSpc>
            </a:pPr>
          </a:p>
          <a:p>
            <a:pPr algn="r">
              <a:lnSpc>
                <a:spcPts val="3447"/>
              </a:lnSpc>
            </a:pPr>
          </a:p>
          <a:p>
            <a:pPr algn="r">
              <a:lnSpc>
                <a:spcPts val="3447"/>
              </a:lnSpc>
            </a:pPr>
          </a:p>
          <a:p>
            <a:pPr algn="r" marL="894522" indent="-447261" lvl="1">
              <a:lnSpc>
                <a:spcPts val="3480"/>
              </a:lnSpc>
              <a:buFont typeface="Arial"/>
              <a:buChar char="•"/>
            </a:pPr>
            <a:r>
              <a:rPr lang="en-US" sz="4143">
                <a:solidFill>
                  <a:srgbClr val="FFDE59"/>
                </a:solidFill>
                <a:latin typeface="Montserrat"/>
                <a:ea typeface="Montserrat"/>
                <a:cs typeface="Montserrat"/>
                <a:sym typeface="Montserrat"/>
              </a:rPr>
              <a:t>Calculation of KPIs for each player and match in the dataset</a:t>
            </a:r>
          </a:p>
          <a:p>
            <a:pPr algn="r">
              <a:lnSpc>
                <a:spcPts val="3480"/>
              </a:lnSpc>
            </a:pPr>
          </a:p>
          <a:p>
            <a:pPr algn="r" marL="894522" indent="-447261" lvl="1">
              <a:lnSpc>
                <a:spcPts val="3480"/>
              </a:lnSpc>
              <a:buFont typeface="Arial"/>
              <a:buChar char="•"/>
            </a:pPr>
            <a:r>
              <a:rPr lang="en-US" sz="4143">
                <a:solidFill>
                  <a:srgbClr val="FFDE59"/>
                </a:solidFill>
                <a:latin typeface="Montserrat"/>
                <a:ea typeface="Montserrat"/>
                <a:cs typeface="Montserrat"/>
                <a:sym typeface="Montserrat"/>
              </a:rPr>
              <a:t>Analysis of the relationship between KPIs and match SUCCESS</a:t>
            </a:r>
          </a:p>
          <a:p>
            <a:pPr algn="r" marL="894522" indent="-447261" lvl="1">
              <a:lnSpc>
                <a:spcPts val="3480"/>
              </a:lnSpc>
              <a:buFont typeface="Arial"/>
              <a:buChar char="•"/>
            </a:pPr>
          </a:p>
        </p:txBody>
      </p:sp>
      <p:sp>
        <p:nvSpPr>
          <p:cNvPr name="TextBox 5" id="5"/>
          <p:cNvSpPr txBox="true"/>
          <p:nvPr/>
        </p:nvSpPr>
        <p:spPr>
          <a:xfrm rot="0">
            <a:off x="1555340" y="151136"/>
            <a:ext cx="6224764" cy="2469503"/>
          </a:xfrm>
          <a:prstGeom prst="rect">
            <a:avLst/>
          </a:prstGeom>
        </p:spPr>
        <p:txBody>
          <a:bodyPr anchor="t" rtlCol="false" tIns="0" lIns="0" bIns="0" rIns="0">
            <a:spAutoFit/>
          </a:bodyPr>
          <a:lstStyle/>
          <a:p>
            <a:pPr algn="l">
              <a:lnSpc>
                <a:spcPts val="17549"/>
              </a:lnSpc>
            </a:pPr>
            <a:r>
              <a:rPr lang="en-US" b="true" sz="20891">
                <a:solidFill>
                  <a:srgbClr val="FFDE59"/>
                </a:solidFill>
                <a:latin typeface="Segment A Heavy"/>
                <a:ea typeface="Segment A Heavy"/>
                <a:cs typeface="Segment A Heavy"/>
                <a:sym typeface="Segment A Heavy"/>
              </a:rPr>
              <a:t>03 KPI</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391A4"/>
        </a:solidFill>
      </p:bgPr>
    </p:bg>
    <p:spTree>
      <p:nvGrpSpPr>
        <p:cNvPr id="1" name=""/>
        <p:cNvGrpSpPr/>
        <p:nvPr/>
      </p:nvGrpSpPr>
      <p:grpSpPr>
        <a:xfrm>
          <a:off x="0" y="0"/>
          <a:ext cx="0" cy="0"/>
          <a:chOff x="0" y="0"/>
          <a:chExt cx="0" cy="0"/>
        </a:xfrm>
      </p:grpSpPr>
      <p:grpSp>
        <p:nvGrpSpPr>
          <p:cNvPr name="Group 2" id="2"/>
          <p:cNvGrpSpPr/>
          <p:nvPr/>
        </p:nvGrpSpPr>
        <p:grpSpPr>
          <a:xfrm rot="0">
            <a:off x="-351093" y="6220105"/>
            <a:ext cx="18288000" cy="4181624"/>
            <a:chOff x="0" y="0"/>
            <a:chExt cx="4816593" cy="1101333"/>
          </a:xfrm>
        </p:grpSpPr>
        <p:sp>
          <p:nvSpPr>
            <p:cNvPr name="Freeform 3" id="3"/>
            <p:cNvSpPr/>
            <p:nvPr/>
          </p:nvSpPr>
          <p:spPr>
            <a:xfrm flipH="false" flipV="false" rot="0">
              <a:off x="0" y="0"/>
              <a:ext cx="4816592" cy="1101333"/>
            </a:xfrm>
            <a:custGeom>
              <a:avLst/>
              <a:gdLst/>
              <a:ahLst/>
              <a:cxnLst/>
              <a:rect r="r" b="b" t="t" l="l"/>
              <a:pathLst>
                <a:path h="1101333" w="4816592">
                  <a:moveTo>
                    <a:pt x="0" y="0"/>
                  </a:moveTo>
                  <a:lnTo>
                    <a:pt x="4816592" y="0"/>
                  </a:lnTo>
                  <a:lnTo>
                    <a:pt x="4816592" y="1101333"/>
                  </a:lnTo>
                  <a:lnTo>
                    <a:pt x="0" y="1101333"/>
                  </a:lnTo>
                  <a:close/>
                </a:path>
              </a:pathLst>
            </a:custGeom>
            <a:solidFill>
              <a:srgbClr val="2391A4"/>
            </a:solidFill>
          </p:spPr>
        </p:sp>
        <p:sp>
          <p:nvSpPr>
            <p:cNvPr name="TextBox 4" id="4"/>
            <p:cNvSpPr txBox="true"/>
            <p:nvPr/>
          </p:nvSpPr>
          <p:spPr>
            <a:xfrm>
              <a:off x="0" y="-38100"/>
              <a:ext cx="4816593" cy="1139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0"/>
            <a:ext cx="18288000" cy="6105376"/>
            <a:chOff x="0" y="0"/>
            <a:chExt cx="24384000" cy="8140501"/>
          </a:xfrm>
        </p:grpSpPr>
        <p:pic>
          <p:nvPicPr>
            <p:cNvPr name="Picture 6" id="6"/>
            <p:cNvPicPr>
              <a:picLocks noChangeAspect="true"/>
            </p:cNvPicPr>
            <p:nvPr/>
          </p:nvPicPr>
          <p:blipFill>
            <a:blip r:embed="rId2"/>
            <a:srcRect l="0" t="54160" r="0" b="1028"/>
            <a:stretch>
              <a:fillRect/>
            </a:stretch>
          </p:blipFill>
          <p:spPr>
            <a:xfrm flipH="false" flipV="false">
              <a:off x="0" y="0"/>
              <a:ext cx="24384000" cy="8140501"/>
            </a:xfrm>
            <a:prstGeom prst="rect">
              <a:avLst/>
            </a:prstGeom>
          </p:spPr>
        </p:pic>
      </p:grpSp>
      <p:sp>
        <p:nvSpPr>
          <p:cNvPr name="TextBox 7" id="7"/>
          <p:cNvSpPr txBox="true"/>
          <p:nvPr/>
        </p:nvSpPr>
        <p:spPr>
          <a:xfrm rot="0">
            <a:off x="1028700" y="6534430"/>
            <a:ext cx="6074897" cy="1075765"/>
          </a:xfrm>
          <a:prstGeom prst="rect">
            <a:avLst/>
          </a:prstGeom>
        </p:spPr>
        <p:txBody>
          <a:bodyPr anchor="t" rtlCol="false" tIns="0" lIns="0" bIns="0" rIns="0">
            <a:spAutoFit/>
          </a:bodyPr>
          <a:lstStyle/>
          <a:p>
            <a:pPr algn="l">
              <a:lnSpc>
                <a:spcPts val="7689"/>
              </a:lnSpc>
            </a:pPr>
            <a:r>
              <a:rPr lang="en-US" b="true" sz="9154">
                <a:solidFill>
                  <a:srgbClr val="FFDE59"/>
                </a:solidFill>
                <a:latin typeface="Segment A Heavy"/>
                <a:ea typeface="Segment A Heavy"/>
                <a:cs typeface="Segment A Heavy"/>
                <a:sym typeface="Segment A Heavy"/>
              </a:rPr>
              <a:t>03- KPI CALCULATION</a:t>
            </a:r>
          </a:p>
        </p:txBody>
      </p:sp>
      <p:sp>
        <p:nvSpPr>
          <p:cNvPr name="TextBox 8" id="8"/>
          <p:cNvSpPr txBox="true"/>
          <p:nvPr/>
        </p:nvSpPr>
        <p:spPr>
          <a:xfrm rot="0">
            <a:off x="910869" y="457354"/>
            <a:ext cx="16466262" cy="2895446"/>
          </a:xfrm>
          <a:prstGeom prst="rect">
            <a:avLst/>
          </a:prstGeom>
        </p:spPr>
        <p:txBody>
          <a:bodyPr anchor="t" rtlCol="false" tIns="0" lIns="0" bIns="0" rIns="0">
            <a:spAutoFit/>
          </a:bodyPr>
          <a:lstStyle/>
          <a:p>
            <a:pPr algn="l">
              <a:lnSpc>
                <a:spcPts val="4670"/>
              </a:lnSpc>
            </a:pPr>
            <a:r>
              <a:rPr lang="en-US" sz="3335">
                <a:solidFill>
                  <a:srgbClr val="FFDE59"/>
                </a:solidFill>
                <a:latin typeface="Montserrat"/>
                <a:ea typeface="Montserrat"/>
                <a:cs typeface="Montserrat"/>
                <a:sym typeface="Montserrat"/>
              </a:rPr>
              <a:t># Calculate difference in serve percentage and return percentage between winner and loser :</a:t>
            </a:r>
          </a:p>
          <a:p>
            <a:pPr algn="l">
              <a:lnSpc>
                <a:spcPts val="4670"/>
              </a:lnSpc>
            </a:pPr>
            <a:r>
              <a:rPr lang="en-US" sz="3335">
                <a:solidFill>
                  <a:srgbClr val="FFDE59"/>
                </a:solidFill>
                <a:latin typeface="Montserrat"/>
                <a:ea typeface="Montserrat"/>
                <a:cs typeface="Montserrat"/>
                <a:sym typeface="Montserrat"/>
              </a:rPr>
              <a:t>df['serve_pct_diff'] = df['w_serve_pct'] - df['l_serve_pct']</a:t>
            </a:r>
          </a:p>
          <a:p>
            <a:pPr algn="l">
              <a:lnSpc>
                <a:spcPts val="4670"/>
              </a:lnSpc>
            </a:pPr>
            <a:r>
              <a:rPr lang="en-US" sz="3335">
                <a:solidFill>
                  <a:srgbClr val="FFDE59"/>
                </a:solidFill>
                <a:latin typeface="Montserrat"/>
                <a:ea typeface="Montserrat"/>
                <a:cs typeface="Montserrat"/>
                <a:sym typeface="Montserrat"/>
              </a:rPr>
              <a:t>df['return_pct_diff'] = df['w_return_pct'] - df['l_return_pct']</a:t>
            </a:r>
          </a:p>
          <a:p>
            <a:pPr algn="l">
              <a:lnSpc>
                <a:spcPts val="4670"/>
              </a:lnSpc>
            </a:pPr>
          </a:p>
        </p:txBody>
      </p:sp>
      <p:sp>
        <p:nvSpPr>
          <p:cNvPr name="Freeform 9" id="9"/>
          <p:cNvSpPr/>
          <p:nvPr/>
        </p:nvSpPr>
        <p:spPr>
          <a:xfrm flipH="false" flipV="false" rot="0">
            <a:off x="4868416" y="9401175"/>
            <a:ext cx="1771650" cy="1771650"/>
          </a:xfrm>
          <a:custGeom>
            <a:avLst/>
            <a:gdLst/>
            <a:ahLst/>
            <a:cxnLst/>
            <a:rect r="r" b="b" t="t" l="l"/>
            <a:pathLst>
              <a:path h="1771650" w="1771650">
                <a:moveTo>
                  <a:pt x="0" y="0"/>
                </a:moveTo>
                <a:lnTo>
                  <a:pt x="1771650" y="0"/>
                </a:lnTo>
                <a:lnTo>
                  <a:pt x="1771650" y="1771650"/>
                </a:lnTo>
                <a:lnTo>
                  <a:pt x="0" y="17716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7372350" y="5143500"/>
            <a:ext cx="1771650" cy="1771650"/>
          </a:xfrm>
          <a:custGeom>
            <a:avLst/>
            <a:gdLst/>
            <a:ahLst/>
            <a:cxnLst/>
            <a:rect r="r" b="b" t="t" l="l"/>
            <a:pathLst>
              <a:path h="1771650" w="1771650">
                <a:moveTo>
                  <a:pt x="0" y="0"/>
                </a:moveTo>
                <a:lnTo>
                  <a:pt x="1771650" y="0"/>
                </a:lnTo>
                <a:lnTo>
                  <a:pt x="1771650" y="1771650"/>
                </a:lnTo>
                <a:lnTo>
                  <a:pt x="0" y="17716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028700" y="419100"/>
            <a:ext cx="5923433" cy="1490502"/>
          </a:xfrm>
          <a:prstGeom prst="rect">
            <a:avLst/>
          </a:prstGeom>
        </p:spPr>
        <p:txBody>
          <a:bodyPr anchor="t" rtlCol="false" tIns="0" lIns="0" bIns="0" rIns="0">
            <a:spAutoFit/>
          </a:bodyPr>
          <a:lstStyle/>
          <a:p>
            <a:pPr algn="l">
              <a:lnSpc>
                <a:spcPts val="10525"/>
              </a:lnSpc>
            </a:pPr>
            <a:r>
              <a:rPr lang="en-US" b="true" sz="12530">
                <a:solidFill>
                  <a:srgbClr val="FFDE59"/>
                </a:solidFill>
                <a:latin typeface="Segment A Heavy"/>
                <a:ea typeface="Segment A Heavy"/>
                <a:cs typeface="Segment A Heavy"/>
                <a:sym typeface="Segment A Heavy"/>
              </a:rPr>
              <a:t>04 HYPOTHESIS TESTING</a:t>
            </a:r>
          </a:p>
        </p:txBody>
      </p:sp>
      <p:sp>
        <p:nvSpPr>
          <p:cNvPr name="TextBox 3" id="3"/>
          <p:cNvSpPr txBox="true"/>
          <p:nvPr/>
        </p:nvSpPr>
        <p:spPr>
          <a:xfrm rot="0">
            <a:off x="0" y="2404099"/>
            <a:ext cx="16230600" cy="5095450"/>
          </a:xfrm>
          <a:prstGeom prst="rect">
            <a:avLst/>
          </a:prstGeom>
        </p:spPr>
        <p:txBody>
          <a:bodyPr anchor="t" rtlCol="false" tIns="0" lIns="0" bIns="0" rIns="0">
            <a:spAutoFit/>
          </a:bodyPr>
          <a:lstStyle/>
          <a:p>
            <a:pPr algn="ctr" marL="881625" indent="-440812" lvl="1">
              <a:lnSpc>
                <a:spcPts val="5716"/>
              </a:lnSpc>
              <a:spcBef>
                <a:spcPct val="0"/>
              </a:spcBef>
              <a:buFont typeface="Arial"/>
              <a:buChar char="•"/>
            </a:pPr>
            <a:r>
              <a:rPr lang="en-US" sz="4083">
                <a:solidFill>
                  <a:srgbClr val="FFDE59"/>
                </a:solidFill>
                <a:latin typeface="Montserrat"/>
                <a:ea typeface="Montserrat"/>
                <a:cs typeface="Montserrat"/>
                <a:sym typeface="Montserrat"/>
              </a:rPr>
              <a:t>F</a:t>
            </a:r>
            <a:r>
              <a:rPr lang="en-US" sz="4083">
                <a:solidFill>
                  <a:srgbClr val="FFDE59"/>
                </a:solidFill>
                <a:latin typeface="Montserrat"/>
                <a:ea typeface="Montserrat"/>
                <a:cs typeface="Montserrat"/>
                <a:sym typeface="Montserrat"/>
              </a:rPr>
              <a:t>ORMULATION OF HYPOTHESES BASED ON THE EDA AND KPI ANALYSIS</a:t>
            </a:r>
          </a:p>
          <a:p>
            <a:pPr algn="ctr" marL="881625" indent="-440812" lvl="1">
              <a:lnSpc>
                <a:spcPts val="5716"/>
              </a:lnSpc>
              <a:spcBef>
                <a:spcPct val="0"/>
              </a:spcBef>
              <a:buFont typeface="Arial"/>
              <a:buChar char="•"/>
            </a:pPr>
            <a:r>
              <a:rPr lang="en-US" sz="4083">
                <a:solidFill>
                  <a:srgbClr val="FFDE59"/>
                </a:solidFill>
                <a:latin typeface="Montserrat"/>
                <a:ea typeface="Montserrat"/>
                <a:cs typeface="Montserrat"/>
                <a:sym typeface="Montserrat"/>
              </a:rPr>
              <a:t>SELECTION OF APPROPRIATE STATISTICAL TESTS TO TEST THE HYPOTHESES</a:t>
            </a:r>
          </a:p>
          <a:p>
            <a:pPr algn="ctr" marL="906780" indent="-453390" lvl="1">
              <a:lnSpc>
                <a:spcPts val="5880"/>
              </a:lnSpc>
              <a:spcBef>
                <a:spcPct val="0"/>
              </a:spcBef>
              <a:buFont typeface="Arial"/>
              <a:buChar char="•"/>
            </a:pPr>
            <a:r>
              <a:rPr lang="en-US" sz="4200">
                <a:solidFill>
                  <a:srgbClr val="FFDE59"/>
                </a:solidFill>
                <a:latin typeface="Montserrat"/>
                <a:ea typeface="Montserrat"/>
                <a:cs typeface="Montserrat"/>
                <a:sym typeface="Montserrat"/>
              </a:rPr>
              <a:t>INTERPRETATION OF THE RESULTS AND EVALUATION OF THE EVIDENCE IN SUPPORT OF THE HYPOTHESES</a:t>
            </a:r>
          </a:p>
          <a:p>
            <a:pPr algn="ctr">
              <a:lnSpc>
                <a:spcPts val="5880"/>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391A4"/>
        </a:solidFill>
      </p:bgPr>
    </p:bg>
    <p:spTree>
      <p:nvGrpSpPr>
        <p:cNvPr id="1" name=""/>
        <p:cNvGrpSpPr/>
        <p:nvPr/>
      </p:nvGrpSpPr>
      <p:grpSpPr>
        <a:xfrm>
          <a:off x="0" y="0"/>
          <a:ext cx="0" cy="0"/>
          <a:chOff x="0" y="0"/>
          <a:chExt cx="0" cy="0"/>
        </a:xfrm>
      </p:grpSpPr>
      <p:grpSp>
        <p:nvGrpSpPr>
          <p:cNvPr name="Group 2" id="2"/>
          <p:cNvGrpSpPr/>
          <p:nvPr/>
        </p:nvGrpSpPr>
        <p:grpSpPr>
          <a:xfrm rot="0">
            <a:off x="7388731" y="0"/>
            <a:ext cx="10899269" cy="6623753"/>
            <a:chOff x="0" y="0"/>
            <a:chExt cx="14532358" cy="8831671"/>
          </a:xfrm>
        </p:grpSpPr>
        <p:pic>
          <p:nvPicPr>
            <p:cNvPr name="Picture 3" id="3"/>
            <p:cNvPicPr>
              <a:picLocks noChangeAspect="true"/>
            </p:cNvPicPr>
            <p:nvPr/>
          </p:nvPicPr>
          <p:blipFill>
            <a:blip r:embed="rId2"/>
            <a:srcRect l="0" t="45425" r="0" b="14084"/>
            <a:stretch>
              <a:fillRect/>
            </a:stretch>
          </p:blipFill>
          <p:spPr>
            <a:xfrm flipH="false" flipV="false">
              <a:off x="0" y="0"/>
              <a:ext cx="14532358" cy="8831671"/>
            </a:xfrm>
            <a:prstGeom prst="rect">
              <a:avLst/>
            </a:prstGeom>
          </p:spPr>
        </p:pic>
      </p:grpSp>
      <p:grpSp>
        <p:nvGrpSpPr>
          <p:cNvPr name="Group 4" id="4"/>
          <p:cNvGrpSpPr/>
          <p:nvPr/>
        </p:nvGrpSpPr>
        <p:grpSpPr>
          <a:xfrm rot="0">
            <a:off x="0" y="2730048"/>
            <a:ext cx="7388731" cy="7556952"/>
            <a:chOff x="0" y="0"/>
            <a:chExt cx="1946003" cy="1990308"/>
          </a:xfrm>
        </p:grpSpPr>
        <p:sp>
          <p:nvSpPr>
            <p:cNvPr name="Freeform 5" id="5"/>
            <p:cNvSpPr/>
            <p:nvPr/>
          </p:nvSpPr>
          <p:spPr>
            <a:xfrm flipH="false" flipV="false" rot="0">
              <a:off x="0" y="0"/>
              <a:ext cx="1946003" cy="1990308"/>
            </a:xfrm>
            <a:custGeom>
              <a:avLst/>
              <a:gdLst/>
              <a:ahLst/>
              <a:cxnLst/>
              <a:rect r="r" b="b" t="t" l="l"/>
              <a:pathLst>
                <a:path h="1990308" w="1946003">
                  <a:moveTo>
                    <a:pt x="0" y="0"/>
                  </a:moveTo>
                  <a:lnTo>
                    <a:pt x="1946003" y="0"/>
                  </a:lnTo>
                  <a:lnTo>
                    <a:pt x="1946003" y="1990308"/>
                  </a:lnTo>
                  <a:lnTo>
                    <a:pt x="0" y="1990308"/>
                  </a:lnTo>
                  <a:close/>
                </a:path>
              </a:pathLst>
            </a:custGeom>
            <a:solidFill>
              <a:srgbClr val="FD7227"/>
            </a:solidFill>
          </p:spPr>
        </p:sp>
        <p:sp>
          <p:nvSpPr>
            <p:cNvPr name="TextBox 6" id="6"/>
            <p:cNvSpPr txBox="true"/>
            <p:nvPr/>
          </p:nvSpPr>
          <p:spPr>
            <a:xfrm>
              <a:off x="0" y="-38100"/>
              <a:ext cx="1946003" cy="2028408"/>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9144000" y="5622699"/>
            <a:ext cx="1771650" cy="1771650"/>
          </a:xfrm>
          <a:custGeom>
            <a:avLst/>
            <a:gdLst/>
            <a:ahLst/>
            <a:cxnLst/>
            <a:rect r="r" b="b" t="t" l="l"/>
            <a:pathLst>
              <a:path h="1771650" w="1771650">
                <a:moveTo>
                  <a:pt x="0" y="0"/>
                </a:moveTo>
                <a:lnTo>
                  <a:pt x="1771650" y="0"/>
                </a:lnTo>
                <a:lnTo>
                  <a:pt x="1771650" y="1771650"/>
                </a:lnTo>
                <a:lnTo>
                  <a:pt x="0" y="17716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3694366" y="3279549"/>
            <a:ext cx="2942783" cy="4114800"/>
          </a:xfrm>
          <a:custGeom>
            <a:avLst/>
            <a:gdLst/>
            <a:ahLst/>
            <a:cxnLst/>
            <a:rect r="r" b="b" t="t" l="l"/>
            <a:pathLst>
              <a:path h="4114800" w="2942783">
                <a:moveTo>
                  <a:pt x="0" y="0"/>
                </a:moveTo>
                <a:lnTo>
                  <a:pt x="2942782" y="0"/>
                </a:lnTo>
                <a:lnTo>
                  <a:pt x="294278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028700" y="847137"/>
            <a:ext cx="6074897" cy="1075765"/>
          </a:xfrm>
          <a:prstGeom prst="rect">
            <a:avLst/>
          </a:prstGeom>
        </p:spPr>
        <p:txBody>
          <a:bodyPr anchor="t" rtlCol="false" tIns="0" lIns="0" bIns="0" rIns="0">
            <a:spAutoFit/>
          </a:bodyPr>
          <a:lstStyle/>
          <a:p>
            <a:pPr algn="l">
              <a:lnSpc>
                <a:spcPts val="7689"/>
              </a:lnSpc>
            </a:pPr>
            <a:r>
              <a:rPr lang="en-US" b="true" sz="9154">
                <a:solidFill>
                  <a:srgbClr val="FFDE59"/>
                </a:solidFill>
                <a:latin typeface="Segment A Heavy"/>
                <a:ea typeface="Segment A Heavy"/>
                <a:cs typeface="Segment A Heavy"/>
                <a:sym typeface="Segment A Heavy"/>
              </a:rPr>
              <a:t>04 -HYPOTHESIS TESTING</a:t>
            </a:r>
          </a:p>
        </p:txBody>
      </p:sp>
      <p:sp>
        <p:nvSpPr>
          <p:cNvPr name="TextBox 10" id="10"/>
          <p:cNvSpPr txBox="true"/>
          <p:nvPr/>
        </p:nvSpPr>
        <p:spPr>
          <a:xfrm rot="0">
            <a:off x="1028700" y="3331052"/>
            <a:ext cx="5608448" cy="5437124"/>
          </a:xfrm>
          <a:prstGeom prst="rect">
            <a:avLst/>
          </a:prstGeom>
        </p:spPr>
        <p:txBody>
          <a:bodyPr anchor="t" rtlCol="false" tIns="0" lIns="0" bIns="0" rIns="0">
            <a:spAutoFit/>
          </a:bodyPr>
          <a:lstStyle/>
          <a:p>
            <a:pPr algn="l">
              <a:lnSpc>
                <a:spcPts val="8469"/>
              </a:lnSpc>
            </a:pPr>
            <a:r>
              <a:rPr lang="en-US" sz="10082" b="true">
                <a:solidFill>
                  <a:srgbClr val="FFDE59"/>
                </a:solidFill>
                <a:latin typeface="Segment A Heavy"/>
                <a:ea typeface="Segment A Heavy"/>
                <a:cs typeface="Segment A Heavy"/>
                <a:sym typeface="Segment A Heavy"/>
              </a:rPr>
              <a:t>RACKET</a:t>
            </a:r>
          </a:p>
          <a:p>
            <a:pPr algn="l">
              <a:lnSpc>
                <a:spcPts val="8469"/>
              </a:lnSpc>
            </a:pPr>
            <a:r>
              <a:rPr lang="en-US" sz="10082" b="true">
                <a:solidFill>
                  <a:srgbClr val="FFDE59"/>
                </a:solidFill>
                <a:latin typeface="Segment A Heavy"/>
                <a:ea typeface="Segment A Heavy"/>
                <a:cs typeface="Segment A Heavy"/>
                <a:sym typeface="Segment A Heavy"/>
              </a:rPr>
              <a:t>sportswear</a:t>
            </a:r>
          </a:p>
          <a:p>
            <a:pPr algn="l">
              <a:lnSpc>
                <a:spcPts val="8469"/>
              </a:lnSpc>
            </a:pPr>
            <a:r>
              <a:rPr lang="en-US" sz="10082" b="true">
                <a:solidFill>
                  <a:srgbClr val="FFDE59"/>
                </a:solidFill>
                <a:latin typeface="Segment A Heavy"/>
                <a:ea typeface="Segment A Heavy"/>
                <a:cs typeface="Segment A Heavy"/>
                <a:sym typeface="Segment A Heavy"/>
              </a:rPr>
              <a:t>tennis ball</a:t>
            </a:r>
          </a:p>
          <a:p>
            <a:pPr algn="l">
              <a:lnSpc>
                <a:spcPts val="8469"/>
              </a:lnSpc>
            </a:pPr>
            <a:r>
              <a:rPr lang="en-US" sz="10082" b="true">
                <a:solidFill>
                  <a:srgbClr val="FFDE59"/>
                </a:solidFill>
                <a:latin typeface="Segment A Heavy"/>
                <a:ea typeface="Segment A Heavy"/>
                <a:cs typeface="Segment A Heavy"/>
                <a:sym typeface="Segment A Heavy"/>
              </a:rPr>
              <a:t>wristbands</a:t>
            </a:r>
          </a:p>
          <a:p>
            <a:pPr algn="l">
              <a:lnSpc>
                <a:spcPts val="8469"/>
              </a:lnSpc>
            </a:pPr>
            <a:r>
              <a:rPr lang="en-US" sz="10082" b="true">
                <a:solidFill>
                  <a:srgbClr val="FFDE59"/>
                </a:solidFill>
                <a:latin typeface="Segment A Heavy"/>
                <a:ea typeface="Segment A Heavy"/>
                <a:cs typeface="Segment A Heavy"/>
                <a:sym typeface="Segment A Heavy"/>
              </a:rPr>
              <a:t>clue</a:t>
            </a:r>
          </a:p>
        </p:txBody>
      </p:sp>
      <p:sp>
        <p:nvSpPr>
          <p:cNvPr name="TextBox 11" id="11"/>
          <p:cNvSpPr txBox="true"/>
          <p:nvPr/>
        </p:nvSpPr>
        <p:spPr>
          <a:xfrm rot="0">
            <a:off x="8571444" y="7091088"/>
            <a:ext cx="8687856" cy="4286799"/>
          </a:xfrm>
          <a:prstGeom prst="rect">
            <a:avLst/>
          </a:prstGeom>
        </p:spPr>
        <p:txBody>
          <a:bodyPr anchor="t" rtlCol="false" tIns="0" lIns="0" bIns="0" rIns="0">
            <a:spAutoFit/>
          </a:bodyPr>
          <a:lstStyle/>
          <a:p>
            <a:pPr algn="r" marL="481110" indent="-240555" lvl="1">
              <a:lnSpc>
                <a:spcPts val="3119"/>
              </a:lnSpc>
              <a:buAutoNum type="arabicPeriod" startAt="1"/>
            </a:pPr>
            <a:r>
              <a:rPr lang="en-US" b="true" sz="2228">
                <a:solidFill>
                  <a:srgbClr val="FFDE59"/>
                </a:solidFill>
                <a:latin typeface="Montserrat Bold"/>
                <a:ea typeface="Montserrat Bold"/>
                <a:cs typeface="Montserrat Bold"/>
                <a:sym typeface="Montserrat Bold"/>
              </a:rPr>
              <a:t>Hypothesis 1: Higher-ranked players have a higher serve percentage.</a:t>
            </a:r>
          </a:p>
          <a:p>
            <a:pPr algn="r" marL="962220" indent="-320740" lvl="2">
              <a:lnSpc>
                <a:spcPts val="3119"/>
              </a:lnSpc>
              <a:buFont typeface="Arial"/>
              <a:buChar char="⚬"/>
            </a:pPr>
            <a:r>
              <a:rPr lang="en-US" b="true" sz="2228">
                <a:solidFill>
                  <a:srgbClr val="FFDE59"/>
                </a:solidFill>
                <a:latin typeface="Montserrat Bold"/>
                <a:ea typeface="Montserrat Bold"/>
                <a:cs typeface="Montserrat Bold"/>
                <a:sym typeface="Montserrat Bold"/>
              </a:rPr>
              <a:t>Null Hypothesis (H0): There is no difference in serve percentage between higher-ranked and lower-ranked players.</a:t>
            </a:r>
          </a:p>
          <a:p>
            <a:pPr algn="r" marL="962220" indent="-320740" lvl="2">
              <a:lnSpc>
                <a:spcPts val="3119"/>
              </a:lnSpc>
              <a:buFont typeface="Arial"/>
              <a:buChar char="⚬"/>
            </a:pPr>
            <a:r>
              <a:rPr lang="en-US" b="true" sz="2228">
                <a:solidFill>
                  <a:srgbClr val="FFDE59"/>
                </a:solidFill>
                <a:latin typeface="Montserrat Bold"/>
                <a:ea typeface="Montserrat Bold"/>
                <a:cs typeface="Montserrat Bold"/>
                <a:sym typeface="Montserrat Bold"/>
              </a:rPr>
              <a:t>Alternative Hypothesis (H1): Higher-ranked players have a higher serve percentage than lower-ranked player</a:t>
            </a:r>
            <a:r>
              <a:rPr lang="en-US" sz="2228">
                <a:solidFill>
                  <a:srgbClr val="FFDE59"/>
                </a:solidFill>
                <a:latin typeface="Montserrat"/>
                <a:ea typeface="Montserrat"/>
                <a:cs typeface="Montserrat"/>
                <a:sym typeface="Montserrat"/>
              </a:rPr>
              <a:t>s.</a:t>
            </a:r>
          </a:p>
          <a:p>
            <a:pPr algn="r">
              <a:lnSpc>
                <a:spcPts val="3119"/>
              </a:lnSpc>
            </a:pPr>
            <a:r>
              <a:rPr lang="en-US" sz="2228">
                <a:solidFill>
                  <a:srgbClr val="FFDE59"/>
                </a:solidFill>
                <a:latin typeface="Montserrat"/>
                <a:ea typeface="Montserrat"/>
                <a:cs typeface="Montserrat"/>
                <a:sym typeface="Montserrat"/>
              </a:rPr>
              <a:t>unt ut labore et dolore magna aliqua. Ut enim ad minim veniam, quis nostrud exercitation ullamco laboris nisi ut aliquip ex ea commodo consequat.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DAGTAenVwCQ</dc:identifier>
  <dcterms:modified xsi:type="dcterms:W3CDTF">2011-08-01T06:04:30Z</dcterms:modified>
  <cp:revision>1</cp:revision>
  <dc:title>Tennis data analytics </dc:title>
</cp:coreProperties>
</file>